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2"/>
  </p:notesMasterIdLst>
  <p:handoutMasterIdLst>
    <p:handoutMasterId r:id="rId43"/>
  </p:handoutMasterIdLst>
  <p:sldIdLst>
    <p:sldId id="565" r:id="rId2"/>
    <p:sldId id="615" r:id="rId3"/>
    <p:sldId id="653" r:id="rId4"/>
    <p:sldId id="616" r:id="rId5"/>
    <p:sldId id="617" r:id="rId6"/>
    <p:sldId id="618" r:id="rId7"/>
    <p:sldId id="619" r:id="rId8"/>
    <p:sldId id="620" r:id="rId9"/>
    <p:sldId id="621" r:id="rId10"/>
    <p:sldId id="622" r:id="rId11"/>
    <p:sldId id="623" r:id="rId12"/>
    <p:sldId id="624" r:id="rId13"/>
    <p:sldId id="625" r:id="rId14"/>
    <p:sldId id="626" r:id="rId15"/>
    <p:sldId id="627" r:id="rId16"/>
    <p:sldId id="628" r:id="rId17"/>
    <p:sldId id="629" r:id="rId18"/>
    <p:sldId id="652" r:id="rId19"/>
    <p:sldId id="630" r:id="rId20"/>
    <p:sldId id="631" r:id="rId21"/>
    <p:sldId id="632" r:id="rId22"/>
    <p:sldId id="633" r:id="rId23"/>
    <p:sldId id="634" r:id="rId24"/>
    <p:sldId id="635" r:id="rId25"/>
    <p:sldId id="636" r:id="rId26"/>
    <p:sldId id="637" r:id="rId27"/>
    <p:sldId id="646" r:id="rId28"/>
    <p:sldId id="647" r:id="rId29"/>
    <p:sldId id="648" r:id="rId30"/>
    <p:sldId id="649" r:id="rId31"/>
    <p:sldId id="655" r:id="rId32"/>
    <p:sldId id="641" r:id="rId33"/>
    <p:sldId id="642" r:id="rId34"/>
    <p:sldId id="643" r:id="rId35"/>
    <p:sldId id="644" r:id="rId36"/>
    <p:sldId id="645" r:id="rId37"/>
    <p:sldId id="638" r:id="rId38"/>
    <p:sldId id="639" r:id="rId39"/>
    <p:sldId id="640" r:id="rId40"/>
    <p:sldId id="651" r:id="rId41"/>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DBDEE-F13F-264F-9454-D54EA1355658}" v="103" dt="2023-01-08T16:56:21.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5"/>
    <p:restoredTop sz="94694"/>
  </p:normalViewPr>
  <p:slideViewPr>
    <p:cSldViewPr snapToGrid="0">
      <p:cViewPr varScale="1">
        <p:scale>
          <a:sx n="121" d="100"/>
          <a:sy n="121" d="100"/>
        </p:scale>
        <p:origin x="14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22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enen, Michael N" userId="9599ebcf-c84f-4688-9ae9-d4a366e1998e" providerId="ADAL" clId="{5AFDBDEE-F13F-264F-9454-D54EA1355658}"/>
    <pc:docChg chg="undo custSel addSld modSld sldOrd">
      <pc:chgData name="Fienen, Michael N" userId="9599ebcf-c84f-4688-9ae9-d4a366e1998e" providerId="ADAL" clId="{5AFDBDEE-F13F-264F-9454-D54EA1355658}" dt="2023-01-08T16:56:53.314" v="794" actId="1076"/>
      <pc:docMkLst>
        <pc:docMk/>
      </pc:docMkLst>
      <pc:sldChg chg="modSp mod">
        <pc:chgData name="Fienen, Michael N" userId="9599ebcf-c84f-4688-9ae9-d4a366e1998e" providerId="ADAL" clId="{5AFDBDEE-F13F-264F-9454-D54EA1355658}" dt="2023-01-04T21:50:21.854" v="62" actId="20577"/>
        <pc:sldMkLst>
          <pc:docMk/>
          <pc:sldMk cId="3368772793" sldId="627"/>
        </pc:sldMkLst>
        <pc:spChg chg="mod">
          <ac:chgData name="Fienen, Michael N" userId="9599ebcf-c84f-4688-9ae9-d4a366e1998e" providerId="ADAL" clId="{5AFDBDEE-F13F-264F-9454-D54EA1355658}" dt="2023-01-04T21:50:21.854" v="62" actId="20577"/>
          <ac:spMkLst>
            <pc:docMk/>
            <pc:sldMk cId="3368772793" sldId="627"/>
            <ac:spMk id="3" creationId="{48133CB2-C24C-DE40-9ECB-AB06738705C4}"/>
          </ac:spMkLst>
        </pc:spChg>
      </pc:sldChg>
      <pc:sldChg chg="modSp mod">
        <pc:chgData name="Fienen, Michael N" userId="9599ebcf-c84f-4688-9ae9-d4a366e1998e" providerId="ADAL" clId="{5AFDBDEE-F13F-264F-9454-D54EA1355658}" dt="2023-01-08T15:18:50.872" v="151" actId="20577"/>
        <pc:sldMkLst>
          <pc:docMk/>
          <pc:sldMk cId="700221199" sldId="630"/>
        </pc:sldMkLst>
        <pc:spChg chg="mod">
          <ac:chgData name="Fienen, Michael N" userId="9599ebcf-c84f-4688-9ae9-d4a366e1998e" providerId="ADAL" clId="{5AFDBDEE-F13F-264F-9454-D54EA1355658}" dt="2023-01-08T15:18:50.872" v="151" actId="20577"/>
          <ac:spMkLst>
            <pc:docMk/>
            <pc:sldMk cId="700221199" sldId="630"/>
            <ac:spMk id="2" creationId="{E2FA6845-2134-7849-AC1C-FF29FB104C1A}"/>
          </ac:spMkLst>
        </pc:spChg>
        <pc:spChg chg="mod">
          <ac:chgData name="Fienen, Michael N" userId="9599ebcf-c84f-4688-9ae9-d4a366e1998e" providerId="ADAL" clId="{5AFDBDEE-F13F-264F-9454-D54EA1355658}" dt="2023-01-08T15:18:44.957" v="121" actId="20577"/>
          <ac:spMkLst>
            <pc:docMk/>
            <pc:sldMk cId="700221199" sldId="630"/>
            <ac:spMk id="3" creationId="{958B2AFB-605C-4948-89DF-6570558F8EDB}"/>
          </ac:spMkLst>
        </pc:spChg>
      </pc:sldChg>
      <pc:sldChg chg="modSp mod">
        <pc:chgData name="Fienen, Michael N" userId="9599ebcf-c84f-4688-9ae9-d4a366e1998e" providerId="ADAL" clId="{5AFDBDEE-F13F-264F-9454-D54EA1355658}" dt="2023-01-08T16:40:34.631" v="524" actId="20577"/>
        <pc:sldMkLst>
          <pc:docMk/>
          <pc:sldMk cId="1770040802" sldId="632"/>
        </pc:sldMkLst>
        <pc:spChg chg="mod">
          <ac:chgData name="Fienen, Michael N" userId="9599ebcf-c84f-4688-9ae9-d4a366e1998e" providerId="ADAL" clId="{5AFDBDEE-F13F-264F-9454-D54EA1355658}" dt="2023-01-08T16:39:42.321" v="481" actId="313"/>
          <ac:spMkLst>
            <pc:docMk/>
            <pc:sldMk cId="1770040802" sldId="632"/>
            <ac:spMk id="2" creationId="{E2FA6845-2134-7849-AC1C-FF29FB104C1A}"/>
          </ac:spMkLst>
        </pc:spChg>
        <pc:spChg chg="mod">
          <ac:chgData name="Fienen, Michael N" userId="9599ebcf-c84f-4688-9ae9-d4a366e1998e" providerId="ADAL" clId="{5AFDBDEE-F13F-264F-9454-D54EA1355658}" dt="2023-01-08T16:40:34.631" v="524" actId="20577"/>
          <ac:spMkLst>
            <pc:docMk/>
            <pc:sldMk cId="1770040802" sldId="632"/>
            <ac:spMk id="3" creationId="{958B2AFB-605C-4948-89DF-6570558F8EDB}"/>
          </ac:spMkLst>
        </pc:spChg>
      </pc:sldChg>
      <pc:sldChg chg="addSp delSp modSp mod">
        <pc:chgData name="Fienen, Michael N" userId="9599ebcf-c84f-4688-9ae9-d4a366e1998e" providerId="ADAL" clId="{5AFDBDEE-F13F-264F-9454-D54EA1355658}" dt="2023-01-08T15:18:04.009" v="83" actId="1076"/>
        <pc:sldMkLst>
          <pc:docMk/>
          <pc:sldMk cId="378781427" sldId="635"/>
        </pc:sldMkLst>
        <pc:picChg chg="del">
          <ac:chgData name="Fienen, Michael N" userId="9599ebcf-c84f-4688-9ae9-d4a366e1998e" providerId="ADAL" clId="{5AFDBDEE-F13F-264F-9454-D54EA1355658}" dt="2023-01-08T15:17:32.621" v="78" actId="478"/>
          <ac:picMkLst>
            <pc:docMk/>
            <pc:sldMk cId="378781427" sldId="635"/>
            <ac:picMk id="4" creationId="{F97A238C-326A-FA49-A42C-07A19B6FFD52}"/>
          </ac:picMkLst>
        </pc:picChg>
        <pc:picChg chg="del">
          <ac:chgData name="Fienen, Michael N" userId="9599ebcf-c84f-4688-9ae9-d4a366e1998e" providerId="ADAL" clId="{5AFDBDEE-F13F-264F-9454-D54EA1355658}" dt="2023-01-08T15:18:01.508" v="82" actId="478"/>
          <ac:picMkLst>
            <pc:docMk/>
            <pc:sldMk cId="378781427" sldId="635"/>
            <ac:picMk id="5" creationId="{D62E178A-64A9-F642-99AB-EC33078BEB8E}"/>
          </ac:picMkLst>
        </pc:picChg>
        <pc:picChg chg="add mod">
          <ac:chgData name="Fienen, Michael N" userId="9599ebcf-c84f-4688-9ae9-d4a366e1998e" providerId="ADAL" clId="{5AFDBDEE-F13F-264F-9454-D54EA1355658}" dt="2023-01-08T15:17:35.219" v="79" actId="1076"/>
          <ac:picMkLst>
            <pc:docMk/>
            <pc:sldMk cId="378781427" sldId="635"/>
            <ac:picMk id="6" creationId="{EF6AC2BD-3F5D-A8D4-129A-5279F284B8CB}"/>
          </ac:picMkLst>
        </pc:picChg>
        <pc:picChg chg="add mod">
          <ac:chgData name="Fienen, Michael N" userId="9599ebcf-c84f-4688-9ae9-d4a366e1998e" providerId="ADAL" clId="{5AFDBDEE-F13F-264F-9454-D54EA1355658}" dt="2023-01-08T15:18:04.009" v="83" actId="1076"/>
          <ac:picMkLst>
            <pc:docMk/>
            <pc:sldMk cId="378781427" sldId="635"/>
            <ac:picMk id="7" creationId="{2562D676-56D3-695A-EFAA-216D2BE794F0}"/>
          </ac:picMkLst>
        </pc:picChg>
      </pc:sldChg>
      <pc:sldChg chg="addSp delSp modSp mod">
        <pc:chgData name="Fienen, Michael N" userId="9599ebcf-c84f-4688-9ae9-d4a366e1998e" providerId="ADAL" clId="{5AFDBDEE-F13F-264F-9454-D54EA1355658}" dt="2023-01-08T15:20:37.594" v="226" actId="20577"/>
        <pc:sldMkLst>
          <pc:docMk/>
          <pc:sldMk cId="4078552826" sldId="636"/>
        </pc:sldMkLst>
        <pc:spChg chg="mod">
          <ac:chgData name="Fienen, Michael N" userId="9599ebcf-c84f-4688-9ae9-d4a366e1998e" providerId="ADAL" clId="{5AFDBDEE-F13F-264F-9454-D54EA1355658}" dt="2023-01-08T15:20:37.594" v="226" actId="20577"/>
          <ac:spMkLst>
            <pc:docMk/>
            <pc:sldMk cId="4078552826" sldId="636"/>
            <ac:spMk id="3" creationId="{958B2AFB-605C-4948-89DF-6570558F8EDB}"/>
          </ac:spMkLst>
        </pc:spChg>
        <pc:spChg chg="del">
          <ac:chgData name="Fienen, Michael N" userId="9599ebcf-c84f-4688-9ae9-d4a366e1998e" providerId="ADAL" clId="{5AFDBDEE-F13F-264F-9454-D54EA1355658}" dt="2023-01-08T15:20:24.700" v="186" actId="478"/>
          <ac:spMkLst>
            <pc:docMk/>
            <pc:sldMk cId="4078552826" sldId="636"/>
            <ac:spMk id="7" creationId="{BFB3EBF5-488D-1248-8C3B-8473DB463573}"/>
          </ac:spMkLst>
        </pc:spChg>
        <pc:spChg chg="del">
          <ac:chgData name="Fienen, Michael N" userId="9599ebcf-c84f-4688-9ae9-d4a366e1998e" providerId="ADAL" clId="{5AFDBDEE-F13F-264F-9454-D54EA1355658}" dt="2023-01-08T15:20:24.700" v="186" actId="478"/>
          <ac:spMkLst>
            <pc:docMk/>
            <pc:sldMk cId="4078552826" sldId="636"/>
            <ac:spMk id="8" creationId="{4CEC1BCD-DEA7-B441-8A47-05129C35D672}"/>
          </ac:spMkLst>
        </pc:spChg>
        <pc:picChg chg="del">
          <ac:chgData name="Fienen, Michael N" userId="9599ebcf-c84f-4688-9ae9-d4a366e1998e" providerId="ADAL" clId="{5AFDBDEE-F13F-264F-9454-D54EA1355658}" dt="2023-01-08T15:13:38.387" v="74" actId="478"/>
          <ac:picMkLst>
            <pc:docMk/>
            <pc:sldMk cId="4078552826" sldId="636"/>
            <ac:picMk id="4" creationId="{FCBBD3D9-18CF-6B45-AD98-EA992221CB2A}"/>
          </ac:picMkLst>
        </pc:picChg>
        <pc:picChg chg="del">
          <ac:chgData name="Fienen, Michael N" userId="9599ebcf-c84f-4688-9ae9-d4a366e1998e" providerId="ADAL" clId="{5AFDBDEE-F13F-264F-9454-D54EA1355658}" dt="2023-01-08T15:19:50.162" v="163" actId="478"/>
          <ac:picMkLst>
            <pc:docMk/>
            <pc:sldMk cId="4078552826" sldId="636"/>
            <ac:picMk id="5" creationId="{66C58731-0F9D-484E-80B9-AECE73023992}"/>
          </ac:picMkLst>
        </pc:picChg>
        <pc:picChg chg="add mod">
          <ac:chgData name="Fienen, Michael N" userId="9599ebcf-c84f-4688-9ae9-d4a366e1998e" providerId="ADAL" clId="{5AFDBDEE-F13F-264F-9454-D54EA1355658}" dt="2023-01-08T15:20:22.104" v="185" actId="1036"/>
          <ac:picMkLst>
            <pc:docMk/>
            <pc:sldMk cId="4078552826" sldId="636"/>
            <ac:picMk id="9" creationId="{AA2CE79C-9DF3-74A3-686B-5FE440C7E6E4}"/>
          </ac:picMkLst>
        </pc:picChg>
        <pc:picChg chg="add mod">
          <ac:chgData name="Fienen, Michael N" userId="9599ebcf-c84f-4688-9ae9-d4a366e1998e" providerId="ADAL" clId="{5AFDBDEE-F13F-264F-9454-D54EA1355658}" dt="2023-01-08T15:20:22.104" v="185" actId="1036"/>
          <ac:picMkLst>
            <pc:docMk/>
            <pc:sldMk cId="4078552826" sldId="636"/>
            <ac:picMk id="11" creationId="{B28D9EF0-D8C4-8C96-0E51-C89F47189A9F}"/>
          </ac:picMkLst>
        </pc:picChg>
        <pc:picChg chg="add mod">
          <ac:chgData name="Fienen, Michael N" userId="9599ebcf-c84f-4688-9ae9-d4a366e1998e" providerId="ADAL" clId="{5AFDBDEE-F13F-264F-9454-D54EA1355658}" dt="2023-01-08T15:20:22.104" v="185" actId="1036"/>
          <ac:picMkLst>
            <pc:docMk/>
            <pc:sldMk cId="4078552826" sldId="636"/>
            <ac:picMk id="13" creationId="{92EF80CA-6C49-FCE5-BA9E-B9352F4E025A}"/>
          </ac:picMkLst>
        </pc:picChg>
      </pc:sldChg>
      <pc:sldChg chg="ord">
        <pc:chgData name="Fienen, Michael N" userId="9599ebcf-c84f-4688-9ae9-d4a366e1998e" providerId="ADAL" clId="{5AFDBDEE-F13F-264F-9454-D54EA1355658}" dt="2023-01-08T15:21:12.900" v="230" actId="20578"/>
        <pc:sldMkLst>
          <pc:docMk/>
          <pc:sldMk cId="2385653300" sldId="641"/>
        </pc:sldMkLst>
      </pc:sldChg>
      <pc:sldChg chg="addSp delSp modSp add mod">
        <pc:chgData name="Fienen, Michael N" userId="9599ebcf-c84f-4688-9ae9-d4a366e1998e" providerId="ADAL" clId="{5AFDBDEE-F13F-264F-9454-D54EA1355658}" dt="2023-01-08T16:56:53.314" v="794" actId="1076"/>
        <pc:sldMkLst>
          <pc:docMk/>
          <pc:sldMk cId="3880258707" sldId="646"/>
        </pc:sldMkLst>
        <pc:spChg chg="mod">
          <ac:chgData name="Fienen, Michael N" userId="9599ebcf-c84f-4688-9ae9-d4a366e1998e" providerId="ADAL" clId="{5AFDBDEE-F13F-264F-9454-D54EA1355658}" dt="2023-01-08T16:40:20.772" v="502" actId="20577"/>
          <ac:spMkLst>
            <pc:docMk/>
            <pc:sldMk cId="3880258707" sldId="646"/>
            <ac:spMk id="2" creationId="{E2FA6845-2134-7849-AC1C-FF29FB104C1A}"/>
          </ac:spMkLst>
        </pc:spChg>
        <pc:spChg chg="add del">
          <ac:chgData name="Fienen, Michael N" userId="9599ebcf-c84f-4688-9ae9-d4a366e1998e" providerId="ADAL" clId="{5AFDBDEE-F13F-264F-9454-D54EA1355658}" dt="2023-01-08T16:45:10.217" v="600" actId="22"/>
          <ac:spMkLst>
            <pc:docMk/>
            <pc:sldMk cId="3880258707" sldId="646"/>
            <ac:spMk id="9" creationId="{C9F19051-D0DF-EEB5-86E1-9E6CE6245398}"/>
          </ac:spMkLst>
        </pc:spChg>
        <pc:spChg chg="add del">
          <ac:chgData name="Fienen, Michael N" userId="9599ebcf-c84f-4688-9ae9-d4a366e1998e" providerId="ADAL" clId="{5AFDBDEE-F13F-264F-9454-D54EA1355658}" dt="2023-01-08T16:45:11.863" v="602" actId="22"/>
          <ac:spMkLst>
            <pc:docMk/>
            <pc:sldMk cId="3880258707" sldId="646"/>
            <ac:spMk id="11" creationId="{36379B15-01A2-D813-71B4-EC3309DF926F}"/>
          </ac:spMkLst>
        </pc:spChg>
        <pc:spChg chg="add mod">
          <ac:chgData name="Fienen, Michael N" userId="9599ebcf-c84f-4688-9ae9-d4a366e1998e" providerId="ADAL" clId="{5AFDBDEE-F13F-264F-9454-D54EA1355658}" dt="2023-01-08T16:45:57.853" v="711" actId="313"/>
          <ac:spMkLst>
            <pc:docMk/>
            <pc:sldMk cId="3880258707" sldId="646"/>
            <ac:spMk id="12" creationId="{E4E92333-F974-5D82-A237-DF9EEA10516F}"/>
          </ac:spMkLst>
        </pc:spChg>
        <pc:spChg chg="add mod">
          <ac:chgData name="Fienen, Michael N" userId="9599ebcf-c84f-4688-9ae9-d4a366e1998e" providerId="ADAL" clId="{5AFDBDEE-F13F-264F-9454-D54EA1355658}" dt="2023-01-08T16:56:53.314" v="794" actId="1076"/>
          <ac:spMkLst>
            <pc:docMk/>
            <pc:sldMk cId="3880258707" sldId="646"/>
            <ac:spMk id="16" creationId="{4767974B-997A-371E-6CB9-6FC50AD25C7D}"/>
          </ac:spMkLst>
        </pc:spChg>
        <pc:spChg chg="add mod">
          <ac:chgData name="Fienen, Michael N" userId="9599ebcf-c84f-4688-9ae9-d4a366e1998e" providerId="ADAL" clId="{5AFDBDEE-F13F-264F-9454-D54EA1355658}" dt="2023-01-08T16:53:42.054" v="770" actId="1076"/>
          <ac:spMkLst>
            <pc:docMk/>
            <pc:sldMk cId="3880258707" sldId="646"/>
            <ac:spMk id="17" creationId="{39CD250D-C980-A8BB-09D7-855D748481DF}"/>
          </ac:spMkLst>
        </pc:spChg>
        <pc:spChg chg="add mod">
          <ac:chgData name="Fienen, Michael N" userId="9599ebcf-c84f-4688-9ae9-d4a366e1998e" providerId="ADAL" clId="{5AFDBDEE-F13F-264F-9454-D54EA1355658}" dt="2023-01-08T16:53:51.945" v="772" actId="1076"/>
          <ac:spMkLst>
            <pc:docMk/>
            <pc:sldMk cId="3880258707" sldId="646"/>
            <ac:spMk id="18" creationId="{4B25798B-DD8E-0F7D-7D06-4B841ABFBF5F}"/>
          </ac:spMkLst>
        </pc:spChg>
        <pc:spChg chg="add mod">
          <ac:chgData name="Fienen, Michael N" userId="9599ebcf-c84f-4688-9ae9-d4a366e1998e" providerId="ADAL" clId="{5AFDBDEE-F13F-264F-9454-D54EA1355658}" dt="2023-01-08T16:56:43.272" v="791" actId="1076"/>
          <ac:spMkLst>
            <pc:docMk/>
            <pc:sldMk cId="3880258707" sldId="646"/>
            <ac:spMk id="19" creationId="{D9EE5DB3-54FB-6433-1C76-ADC9A7C456F7}"/>
          </ac:spMkLst>
        </pc:spChg>
        <pc:picChg chg="add del mod">
          <ac:chgData name="Fienen, Michael N" userId="9599ebcf-c84f-4688-9ae9-d4a366e1998e" providerId="ADAL" clId="{5AFDBDEE-F13F-264F-9454-D54EA1355658}" dt="2023-01-08T16:53:10.602" v="741" actId="478"/>
          <ac:picMkLst>
            <pc:docMk/>
            <pc:sldMk cId="3880258707" sldId="646"/>
            <ac:picMk id="3" creationId="{E4E3F46D-29B6-DBD6-4BDE-E9159E043238}"/>
          </ac:picMkLst>
        </pc:picChg>
        <pc:picChg chg="add del mod">
          <ac:chgData name="Fienen, Michael N" userId="9599ebcf-c84f-4688-9ae9-d4a366e1998e" providerId="ADAL" clId="{5AFDBDEE-F13F-264F-9454-D54EA1355658}" dt="2023-01-08T16:53:10.602" v="741" actId="478"/>
          <ac:picMkLst>
            <pc:docMk/>
            <pc:sldMk cId="3880258707" sldId="646"/>
            <ac:picMk id="4" creationId="{7F5A413E-7E3D-A079-9278-3DB0D3B53F28}"/>
          </ac:picMkLst>
        </pc:picChg>
        <pc:picChg chg="add mod">
          <ac:chgData name="Fienen, Michael N" userId="9599ebcf-c84f-4688-9ae9-d4a366e1998e" providerId="ADAL" clId="{5AFDBDEE-F13F-264F-9454-D54EA1355658}" dt="2023-01-08T16:56:14.204" v="782" actId="1076"/>
          <ac:picMkLst>
            <pc:docMk/>
            <pc:sldMk cId="3880258707" sldId="646"/>
            <ac:picMk id="5" creationId="{A6276CA2-CE7F-47F6-C676-95BD2D03D25A}"/>
          </ac:picMkLst>
        </pc:picChg>
        <pc:picChg chg="del">
          <ac:chgData name="Fienen, Michael N" userId="9599ebcf-c84f-4688-9ae9-d4a366e1998e" providerId="ADAL" clId="{5AFDBDEE-F13F-264F-9454-D54EA1355658}" dt="2023-01-08T15:11:12.876" v="69" actId="478"/>
          <ac:picMkLst>
            <pc:docMk/>
            <pc:sldMk cId="3880258707" sldId="646"/>
            <ac:picMk id="7" creationId="{7C39F82F-9B84-4B4E-AA54-205220AAFBD7}"/>
          </ac:picMkLst>
        </pc:picChg>
        <pc:picChg chg="del">
          <ac:chgData name="Fienen, Michael N" userId="9599ebcf-c84f-4688-9ae9-d4a366e1998e" providerId="ADAL" clId="{5AFDBDEE-F13F-264F-9454-D54EA1355658}" dt="2023-01-08T15:11:12.876" v="69" actId="478"/>
          <ac:picMkLst>
            <pc:docMk/>
            <pc:sldMk cId="3880258707" sldId="646"/>
            <ac:picMk id="8" creationId="{C12F8CE2-1D43-874B-9751-3E638B94933C}"/>
          </ac:picMkLst>
        </pc:picChg>
        <pc:picChg chg="add mod">
          <ac:chgData name="Fienen, Michael N" userId="9599ebcf-c84f-4688-9ae9-d4a366e1998e" providerId="ADAL" clId="{5AFDBDEE-F13F-264F-9454-D54EA1355658}" dt="2023-01-08T16:56:05.280" v="778" actId="166"/>
          <ac:picMkLst>
            <pc:docMk/>
            <pc:sldMk cId="3880258707" sldId="646"/>
            <ac:picMk id="13" creationId="{2C1B4326-78E5-C1E0-0885-6234EA32F191}"/>
          </ac:picMkLst>
        </pc:picChg>
        <pc:picChg chg="add mod">
          <ac:chgData name="Fienen, Michael N" userId="9599ebcf-c84f-4688-9ae9-d4a366e1998e" providerId="ADAL" clId="{5AFDBDEE-F13F-264F-9454-D54EA1355658}" dt="2023-01-08T16:53:36.724" v="769" actId="1036"/>
          <ac:picMkLst>
            <pc:docMk/>
            <pc:sldMk cId="3880258707" sldId="646"/>
            <ac:picMk id="14" creationId="{FEC35BB6-D411-86BB-A93B-EED78E9A141C}"/>
          </ac:picMkLst>
        </pc:picChg>
        <pc:picChg chg="add mod">
          <ac:chgData name="Fienen, Michael N" userId="9599ebcf-c84f-4688-9ae9-d4a366e1998e" providerId="ADAL" clId="{5AFDBDEE-F13F-264F-9454-D54EA1355658}" dt="2023-01-08T16:53:45.383" v="771" actId="1076"/>
          <ac:picMkLst>
            <pc:docMk/>
            <pc:sldMk cId="3880258707" sldId="646"/>
            <ac:picMk id="15" creationId="{2C5B3A99-1CF6-5EC9-E0A1-883A70309E35}"/>
          </ac:picMkLst>
        </pc:picChg>
      </pc:sldChg>
      <pc:sldChg chg="addSp modSp add mod">
        <pc:chgData name="Fienen, Michael N" userId="9599ebcf-c84f-4688-9ae9-d4a366e1998e" providerId="ADAL" clId="{5AFDBDEE-F13F-264F-9454-D54EA1355658}" dt="2023-01-08T16:50:47.132" v="740" actId="20577"/>
        <pc:sldMkLst>
          <pc:docMk/>
          <pc:sldMk cId="1485133649" sldId="647"/>
        </pc:sldMkLst>
        <pc:spChg chg="mod">
          <ac:chgData name="Fienen, Michael N" userId="9599ebcf-c84f-4688-9ae9-d4a366e1998e" providerId="ADAL" clId="{5AFDBDEE-F13F-264F-9454-D54EA1355658}" dt="2023-01-08T16:50:47.132" v="740" actId="20577"/>
          <ac:spMkLst>
            <pc:docMk/>
            <pc:sldMk cId="1485133649" sldId="647"/>
            <ac:spMk id="2" creationId="{E2FA6845-2134-7849-AC1C-FF29FB104C1A}"/>
          </ac:spMkLst>
        </pc:spChg>
        <pc:spChg chg="add mod">
          <ac:chgData name="Fienen, Michael N" userId="9599ebcf-c84f-4688-9ae9-d4a366e1998e" providerId="ADAL" clId="{5AFDBDEE-F13F-264F-9454-D54EA1355658}" dt="2023-01-08T16:50:32.379" v="717" actId="14100"/>
          <ac:spMkLst>
            <pc:docMk/>
            <pc:sldMk cId="1485133649" sldId="647"/>
            <ac:spMk id="3" creationId="{F783EAA2-874B-56EF-89F7-27A06BE127FB}"/>
          </ac:spMkLst>
        </pc:spChg>
        <pc:picChg chg="add mod">
          <ac:chgData name="Fienen, Michael N" userId="9599ebcf-c84f-4688-9ae9-d4a366e1998e" providerId="ADAL" clId="{5AFDBDEE-F13F-264F-9454-D54EA1355658}" dt="2023-01-08T16:50:39.888" v="719" actId="1076"/>
          <ac:picMkLst>
            <pc:docMk/>
            <pc:sldMk cId="1485133649" sldId="647"/>
            <ac:picMk id="4" creationId="{3E5D76CD-1250-DD18-0F53-A33D47B71907}"/>
          </ac:picMkLst>
        </pc:picChg>
        <pc:picChg chg="add mod">
          <ac:chgData name="Fienen, Michael N" userId="9599ebcf-c84f-4688-9ae9-d4a366e1998e" providerId="ADAL" clId="{5AFDBDEE-F13F-264F-9454-D54EA1355658}" dt="2023-01-08T16:50:35.075" v="718" actId="1076"/>
          <ac:picMkLst>
            <pc:docMk/>
            <pc:sldMk cId="1485133649" sldId="647"/>
            <ac:picMk id="5" creationId="{A49433B9-B4C9-C9CE-851E-2B7D18A305B7}"/>
          </ac:picMkLst>
        </pc:picChg>
      </pc:sldChg>
      <pc:sldChg chg="add">
        <pc:chgData name="Fienen, Michael N" userId="9599ebcf-c84f-4688-9ae9-d4a366e1998e" providerId="ADAL" clId="{5AFDBDEE-F13F-264F-9454-D54EA1355658}" dt="2023-01-08T15:11:15.278" v="71"/>
        <pc:sldMkLst>
          <pc:docMk/>
          <pc:sldMk cId="1962314415" sldId="648"/>
        </pc:sldMkLst>
      </pc:sldChg>
      <pc:sldChg chg="add">
        <pc:chgData name="Fienen, Michael N" userId="9599ebcf-c84f-4688-9ae9-d4a366e1998e" providerId="ADAL" clId="{5AFDBDEE-F13F-264F-9454-D54EA1355658}" dt="2023-01-08T15:11:15.449" v="72"/>
        <pc:sldMkLst>
          <pc:docMk/>
          <pc:sldMk cId="4154706582" sldId="649"/>
        </pc:sldMkLst>
      </pc:sldChg>
      <pc:sldChg chg="add">
        <pc:chgData name="Fienen, Michael N" userId="9599ebcf-c84f-4688-9ae9-d4a366e1998e" providerId="ADAL" clId="{5AFDBDEE-F13F-264F-9454-D54EA1355658}" dt="2023-01-08T15:11:15.598" v="73"/>
        <pc:sldMkLst>
          <pc:docMk/>
          <pc:sldMk cId="3405249757" sldId="650"/>
        </pc:sldMkLst>
      </pc:sldChg>
      <pc:sldChg chg="modSp add mod">
        <pc:chgData name="Fienen, Michael N" userId="9599ebcf-c84f-4688-9ae9-d4a366e1998e" providerId="ADAL" clId="{5AFDBDEE-F13F-264F-9454-D54EA1355658}" dt="2023-01-08T15:37:28.317" v="391" actId="20577"/>
        <pc:sldMkLst>
          <pc:docMk/>
          <pc:sldMk cId="1049345231" sldId="651"/>
        </pc:sldMkLst>
        <pc:spChg chg="mod">
          <ac:chgData name="Fienen, Michael N" userId="9599ebcf-c84f-4688-9ae9-d4a366e1998e" providerId="ADAL" clId="{5AFDBDEE-F13F-264F-9454-D54EA1355658}" dt="2023-01-08T15:21:25.900" v="259" actId="20577"/>
          <ac:spMkLst>
            <pc:docMk/>
            <pc:sldMk cId="1049345231" sldId="651"/>
            <ac:spMk id="2" creationId="{E2FA6845-2134-7849-AC1C-FF29FB104C1A}"/>
          </ac:spMkLst>
        </pc:spChg>
        <pc:spChg chg="mod">
          <ac:chgData name="Fienen, Michael N" userId="9599ebcf-c84f-4688-9ae9-d4a366e1998e" providerId="ADAL" clId="{5AFDBDEE-F13F-264F-9454-D54EA1355658}" dt="2023-01-08T15:37:28.317" v="391" actId="20577"/>
          <ac:spMkLst>
            <pc:docMk/>
            <pc:sldMk cId="1049345231" sldId="651"/>
            <ac:spMk id="3" creationId="{958B2AFB-605C-4948-89DF-6570558F8EDB}"/>
          </ac:spMkLst>
        </pc:spChg>
      </pc:sldChg>
      <pc:sldChg chg="addSp delSp modSp add mod">
        <pc:chgData name="Fienen, Michael N" userId="9599ebcf-c84f-4688-9ae9-d4a366e1998e" providerId="ADAL" clId="{5AFDBDEE-F13F-264F-9454-D54EA1355658}" dt="2023-01-08T16:39:20.253" v="477" actId="1076"/>
        <pc:sldMkLst>
          <pc:docMk/>
          <pc:sldMk cId="1463729824" sldId="652"/>
        </pc:sldMkLst>
        <pc:spChg chg="mod">
          <ac:chgData name="Fienen, Michael N" userId="9599ebcf-c84f-4688-9ae9-d4a366e1998e" providerId="ADAL" clId="{5AFDBDEE-F13F-264F-9454-D54EA1355658}" dt="2023-01-08T15:39:13.287" v="405" actId="20577"/>
          <ac:spMkLst>
            <pc:docMk/>
            <pc:sldMk cId="1463729824" sldId="652"/>
            <ac:spMk id="2" creationId="{D56338B4-2E58-4E47-9F41-8F366A7DF5A8}"/>
          </ac:spMkLst>
        </pc:spChg>
        <pc:spChg chg="add del mod">
          <ac:chgData name="Fienen, Michael N" userId="9599ebcf-c84f-4688-9ae9-d4a366e1998e" providerId="ADAL" clId="{5AFDBDEE-F13F-264F-9454-D54EA1355658}" dt="2023-01-08T16:37:56.244" v="428" actId="478"/>
          <ac:spMkLst>
            <pc:docMk/>
            <pc:sldMk cId="1463729824" sldId="652"/>
            <ac:spMk id="5" creationId="{A118BC4B-5B4C-EC7D-2BD6-C79833C49F5B}"/>
          </ac:spMkLst>
        </pc:spChg>
        <pc:picChg chg="del">
          <ac:chgData name="Fienen, Michael N" userId="9599ebcf-c84f-4688-9ae9-d4a366e1998e" providerId="ADAL" clId="{5AFDBDEE-F13F-264F-9454-D54EA1355658}" dt="2023-01-08T15:39:09.068" v="393" actId="478"/>
          <ac:picMkLst>
            <pc:docMk/>
            <pc:sldMk cId="1463729824" sldId="652"/>
            <ac:picMk id="4" creationId="{89E726AB-9218-9349-AAA9-4FF2312F929E}"/>
          </ac:picMkLst>
        </pc:picChg>
        <pc:picChg chg="add mod">
          <ac:chgData name="Fienen, Michael N" userId="9599ebcf-c84f-4688-9ae9-d4a366e1998e" providerId="ADAL" clId="{5AFDBDEE-F13F-264F-9454-D54EA1355658}" dt="2023-01-08T16:39:11.891" v="475" actId="1076"/>
          <ac:picMkLst>
            <pc:docMk/>
            <pc:sldMk cId="1463729824" sldId="652"/>
            <ac:picMk id="6" creationId="{F5646292-DA6F-CBC2-17CD-2787C6BDE43F}"/>
          </ac:picMkLst>
        </pc:picChg>
        <pc:picChg chg="add mod">
          <ac:chgData name="Fienen, Michael N" userId="9599ebcf-c84f-4688-9ae9-d4a366e1998e" providerId="ADAL" clId="{5AFDBDEE-F13F-264F-9454-D54EA1355658}" dt="2023-01-08T16:39:20.253" v="477" actId="1076"/>
          <ac:picMkLst>
            <pc:docMk/>
            <pc:sldMk cId="1463729824" sldId="652"/>
            <ac:picMk id="1026" creationId="{277F9442-4AE8-ABBB-B142-69F531897822}"/>
          </ac:picMkLst>
        </pc:picChg>
        <pc:picChg chg="add del mod">
          <ac:chgData name="Fienen, Michael N" userId="9599ebcf-c84f-4688-9ae9-d4a366e1998e" providerId="ADAL" clId="{5AFDBDEE-F13F-264F-9454-D54EA1355658}" dt="2023-01-08T16:38:03.782" v="430" actId="478"/>
          <ac:picMkLst>
            <pc:docMk/>
            <pc:sldMk cId="1463729824" sldId="652"/>
            <ac:picMk id="1027" creationId="{6C27CB72-2BE2-8135-2EF0-4D141CE2BAA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18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3858643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28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59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50075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16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100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09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81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30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10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97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2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2597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6139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hyperlink" Target="https://doi.org/10.3133/sir20225024"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doi.org/10.1111/gwat.13129" TargetMode="External"/><Relationship Id="rId4" Type="http://schemas.openxmlformats.org/officeDocument/2006/relationships/image" Target="../media/image42.png"/><Relationship Id="rId9" Type="http://schemas.openxmlformats.org/officeDocument/2006/relationships/hyperlink" Target="https://github.com/usgs/neversink_workflo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doi.org/10.1111/j.1745-6584.2003.tb02395.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doi.org/10.5066/P9AUZMI7" TargetMode="External"/><Relationship Id="rId3" Type="http://schemas.openxmlformats.org/officeDocument/2006/relationships/hyperlink" Target="https://github.com/pypest/pyemu" TargetMode="External"/><Relationship Id="rId7" Type="http://schemas.openxmlformats.org/officeDocument/2006/relationships/hyperlink" Target="https://ngwa.onlinelibrary.wiley.com/doi/abs/10.1111/gwat.13129" TargetMode="External"/><Relationship Id="rId2" Type="http://schemas.openxmlformats.org/officeDocument/2006/relationships/hyperlink" Target="http://pesthomepage.org/" TargetMode="External"/><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github.com/DOI-USGS/neversink_workflow" TargetMode="External"/><Relationship Id="rId4" Type="http://schemas.openxmlformats.org/officeDocument/2006/relationships/hyperlink" Target="https://github.com/gmdsi/GMDSI_notebook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a:solidFill>
                  <a:srgbClr val="FFFF00"/>
                </a:solidFill>
                <a:latin typeface="Times" charset="0"/>
                <a:ea typeface="MS PGothic" charset="0"/>
              </a:rPr>
              <a:t>Model Calibration</a:t>
            </a:r>
          </a:p>
          <a:p>
            <a:pPr algn="ctr">
              <a:buFontTx/>
              <a:buNone/>
              <a:defRPr/>
            </a:pP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 and MAE</a:t>
            </a:r>
          </a:p>
        </p:txBody>
      </p:sp>
      <p:pic>
        <p:nvPicPr>
          <p:cNvPr id="4" name="Picture 3" descr="latex-image-1.pdf">
            <a:extLst>
              <a:ext uri="{FF2B5EF4-FFF2-40B4-BE49-F238E27FC236}">
                <a16:creationId xmlns:a16="http://schemas.microsoft.com/office/drawing/2014/main" id="{B547F2EF-B6F5-1243-AA20-77A3C439A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1718128"/>
            <a:ext cx="5600700" cy="1549400"/>
          </a:xfrm>
          <a:prstGeom prst="rect">
            <a:avLst/>
          </a:prstGeom>
        </p:spPr>
      </p:pic>
      <p:pic>
        <p:nvPicPr>
          <p:cNvPr id="5" name="Picture 4" descr="latex-image-1.pdf">
            <a:extLst>
              <a:ext uri="{FF2B5EF4-FFF2-40B4-BE49-F238E27FC236}">
                <a16:creationId xmlns:a16="http://schemas.microsoft.com/office/drawing/2014/main" id="{9C39C2B4-840E-E84C-AB43-F898D32A6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3677559"/>
            <a:ext cx="6299200" cy="1549400"/>
          </a:xfrm>
          <a:prstGeom prst="rect">
            <a:avLst/>
          </a:prstGeom>
        </p:spPr>
      </p:pic>
    </p:spTree>
    <p:extLst>
      <p:ext uri="{BB962C8B-B14F-4D97-AF65-F5344CB8AC3E}">
        <p14:creationId xmlns:p14="http://schemas.microsoft.com/office/powerpoint/2010/main" val="120664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2863-BFCF-464C-9D9E-9FE127DD59E2}"/>
              </a:ext>
            </a:extLst>
          </p:cNvPr>
          <p:cNvSpPr>
            <a:spLocks noGrp="1"/>
          </p:cNvSpPr>
          <p:nvPr>
            <p:ph type="title"/>
          </p:nvPr>
        </p:nvSpPr>
        <p:spPr/>
        <p:txBody>
          <a:bodyPr/>
          <a:lstStyle/>
          <a:p>
            <a:r>
              <a:rPr lang="en-US" dirty="0"/>
              <a:t>RMS and NSE</a:t>
            </a:r>
          </a:p>
        </p:txBody>
      </p:sp>
      <p:pic>
        <p:nvPicPr>
          <p:cNvPr id="4" name="Picture 3" descr="latex-image-1.pdf">
            <a:extLst>
              <a:ext uri="{FF2B5EF4-FFF2-40B4-BE49-F238E27FC236}">
                <a16:creationId xmlns:a16="http://schemas.microsoft.com/office/drawing/2014/main" id="{870D9507-133D-2440-AF77-E71B9A26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050" y="1279518"/>
            <a:ext cx="6565900" cy="1968500"/>
          </a:xfrm>
          <a:prstGeom prst="rect">
            <a:avLst/>
          </a:prstGeom>
        </p:spPr>
      </p:pic>
      <p:pic>
        <p:nvPicPr>
          <p:cNvPr id="5" name="Picture 4">
            <a:extLst>
              <a:ext uri="{FF2B5EF4-FFF2-40B4-BE49-F238E27FC236}">
                <a16:creationId xmlns:a16="http://schemas.microsoft.com/office/drawing/2014/main" id="{23073A66-14B1-C140-81BE-F6FF5C458FB6}"/>
              </a:ext>
            </a:extLst>
          </p:cNvPr>
          <p:cNvPicPr>
            <a:picLocks noChangeAspect="1"/>
          </p:cNvPicPr>
          <p:nvPr/>
        </p:nvPicPr>
        <p:blipFill>
          <a:blip r:embed="rId3"/>
          <a:stretch>
            <a:fillRect/>
          </a:stretch>
        </p:blipFill>
        <p:spPr>
          <a:xfrm>
            <a:off x="1507670" y="3468464"/>
            <a:ext cx="6128661" cy="2533966"/>
          </a:xfrm>
          <a:prstGeom prst="rect">
            <a:avLst/>
          </a:prstGeom>
        </p:spPr>
      </p:pic>
    </p:spTree>
    <p:extLst>
      <p:ext uri="{BB962C8B-B14F-4D97-AF65-F5344CB8AC3E}">
        <p14:creationId xmlns:p14="http://schemas.microsoft.com/office/powerpoint/2010/main" val="3209961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BEA4-91D8-2D4B-B709-E0CA05BDC3CB}"/>
              </a:ext>
            </a:extLst>
          </p:cNvPr>
          <p:cNvSpPr>
            <a:spLocks noGrp="1"/>
          </p:cNvSpPr>
          <p:nvPr>
            <p:ph type="title"/>
          </p:nvPr>
        </p:nvSpPr>
        <p:spPr/>
        <p:txBody>
          <a:bodyPr/>
          <a:lstStyle/>
          <a:p>
            <a:r>
              <a:rPr lang="en-US" dirty="0"/>
              <a:t>Residuals</a:t>
            </a:r>
          </a:p>
        </p:txBody>
      </p:sp>
      <p:pic>
        <p:nvPicPr>
          <p:cNvPr id="4" name="Picture 2">
            <a:extLst>
              <a:ext uri="{FF2B5EF4-FFF2-40B4-BE49-F238E27FC236}">
                <a16:creationId xmlns:a16="http://schemas.microsoft.com/office/drawing/2014/main" id="{8806F457-9487-B142-83D5-981BE7A9F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88" y="1734578"/>
            <a:ext cx="5295901" cy="3430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grpSp>
        <p:nvGrpSpPr>
          <p:cNvPr id="28" name="Group 27">
            <a:extLst>
              <a:ext uri="{FF2B5EF4-FFF2-40B4-BE49-F238E27FC236}">
                <a16:creationId xmlns:a16="http://schemas.microsoft.com/office/drawing/2014/main" id="{63F83B38-C2A3-F24C-9E9F-9828565DD067}"/>
              </a:ext>
            </a:extLst>
          </p:cNvPr>
          <p:cNvGrpSpPr/>
          <p:nvPr/>
        </p:nvGrpSpPr>
        <p:grpSpPr>
          <a:xfrm>
            <a:off x="5552174" y="286778"/>
            <a:ext cx="3276600" cy="3140075"/>
            <a:chOff x="685800" y="2514600"/>
            <a:chExt cx="3276600" cy="3140075"/>
          </a:xfrm>
        </p:grpSpPr>
        <p:grpSp>
          <p:nvGrpSpPr>
            <p:cNvPr id="5" name="Group 13">
              <a:extLst>
                <a:ext uri="{FF2B5EF4-FFF2-40B4-BE49-F238E27FC236}">
                  <a16:creationId xmlns:a16="http://schemas.microsoft.com/office/drawing/2014/main" id="{E4AEEC66-A5F2-F241-BA53-1F7BA0F75B6C}"/>
                </a:ext>
              </a:extLst>
            </p:cNvPr>
            <p:cNvGrpSpPr>
              <a:grpSpLocks/>
            </p:cNvGrpSpPr>
            <p:nvPr/>
          </p:nvGrpSpPr>
          <p:grpSpPr bwMode="auto">
            <a:xfrm>
              <a:off x="1104900" y="2514600"/>
              <a:ext cx="2438400" cy="2514600"/>
              <a:chOff x="672" y="1584"/>
              <a:chExt cx="1536" cy="1584"/>
            </a:xfrm>
          </p:grpSpPr>
          <p:sp>
            <p:nvSpPr>
              <p:cNvPr id="6" name="Rectangle 4">
                <a:extLst>
                  <a:ext uri="{FF2B5EF4-FFF2-40B4-BE49-F238E27FC236}">
                    <a16:creationId xmlns:a16="http://schemas.microsoft.com/office/drawing/2014/main" id="{BB4E2B9D-AFF6-A940-B1BC-93D765BCF3F4}"/>
                  </a:ext>
                </a:extLst>
              </p:cNvPr>
              <p:cNvSpPr>
                <a:spLocks noChangeArrowheads="1"/>
              </p:cNvSpPr>
              <p:nvPr/>
            </p:nvSpPr>
            <p:spPr bwMode="auto">
              <a:xfrm>
                <a:off x="672" y="1584"/>
                <a:ext cx="1536" cy="1584"/>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7" name="Text Box 5">
                <a:extLst>
                  <a:ext uri="{FF2B5EF4-FFF2-40B4-BE49-F238E27FC236}">
                    <a16:creationId xmlns:a16="http://schemas.microsoft.com/office/drawing/2014/main" id="{14851C78-1684-3C41-92BC-3246A8C460FC}"/>
                  </a:ext>
                </a:extLst>
              </p:cNvPr>
              <p:cNvSpPr txBox="1">
                <a:spLocks noChangeArrowheads="1"/>
              </p:cNvSpPr>
              <p:nvPr/>
            </p:nvSpPr>
            <p:spPr bwMode="auto">
              <a:xfrm>
                <a:off x="864" y="1872"/>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8" name="Text Box 6">
                <a:extLst>
                  <a:ext uri="{FF2B5EF4-FFF2-40B4-BE49-F238E27FC236}">
                    <a16:creationId xmlns:a16="http://schemas.microsoft.com/office/drawing/2014/main" id="{5FA2273D-0EEB-B542-A1BB-9E73EF6B514F}"/>
                  </a:ext>
                </a:extLst>
              </p:cNvPr>
              <p:cNvSpPr txBox="1">
                <a:spLocks noChangeArrowheads="1"/>
              </p:cNvSpPr>
              <p:nvPr/>
            </p:nvSpPr>
            <p:spPr bwMode="auto">
              <a:xfrm>
                <a:off x="960" y="2496"/>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9" name="Text Box 7">
                <a:extLst>
                  <a:ext uri="{FF2B5EF4-FFF2-40B4-BE49-F238E27FC236}">
                    <a16:creationId xmlns:a16="http://schemas.microsoft.com/office/drawing/2014/main" id="{864A9903-EB97-3946-8FB2-9BDD3B905B73}"/>
                  </a:ext>
                </a:extLst>
              </p:cNvPr>
              <p:cNvSpPr txBox="1">
                <a:spLocks noChangeArrowheads="1"/>
              </p:cNvSpPr>
              <p:nvPr/>
            </p:nvSpPr>
            <p:spPr bwMode="auto">
              <a:xfrm>
                <a:off x="1536" y="1968"/>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0" name="Text Box 8">
                <a:extLst>
                  <a:ext uri="{FF2B5EF4-FFF2-40B4-BE49-F238E27FC236}">
                    <a16:creationId xmlns:a16="http://schemas.microsoft.com/office/drawing/2014/main" id="{DD61DCE0-D4B3-2244-BBAB-C3C6F9311A03}"/>
                  </a:ext>
                </a:extLst>
              </p:cNvPr>
              <p:cNvSpPr txBox="1">
                <a:spLocks noChangeArrowheads="1"/>
              </p:cNvSpPr>
              <p:nvPr/>
            </p:nvSpPr>
            <p:spPr bwMode="auto">
              <a:xfrm>
                <a:off x="1536" y="254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1" name="Text Box 9">
                <a:extLst>
                  <a:ext uri="{FF2B5EF4-FFF2-40B4-BE49-F238E27FC236}">
                    <a16:creationId xmlns:a16="http://schemas.microsoft.com/office/drawing/2014/main" id="{17C7C38A-0741-634B-A9FB-6A084708284F}"/>
                  </a:ext>
                </a:extLst>
              </p:cNvPr>
              <p:cNvSpPr txBox="1">
                <a:spLocks noChangeArrowheads="1"/>
              </p:cNvSpPr>
              <p:nvPr/>
            </p:nvSpPr>
            <p:spPr bwMode="auto">
              <a:xfrm>
                <a:off x="1056" y="1680"/>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2" name="Text Box 10">
                <a:extLst>
                  <a:ext uri="{FF2B5EF4-FFF2-40B4-BE49-F238E27FC236}">
                    <a16:creationId xmlns:a16="http://schemas.microsoft.com/office/drawing/2014/main" id="{E2D9FCB5-0F5C-F747-AAE7-F051D046C96B}"/>
                  </a:ext>
                </a:extLst>
              </p:cNvPr>
              <p:cNvSpPr txBox="1">
                <a:spLocks noChangeArrowheads="1"/>
              </p:cNvSpPr>
              <p:nvPr/>
            </p:nvSpPr>
            <p:spPr bwMode="auto">
              <a:xfrm>
                <a:off x="1248" y="2208"/>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dirty="0">
                    <a:cs typeface="+mn-cs"/>
                  </a:rPr>
                  <a:t>-</a:t>
                </a:r>
              </a:p>
            </p:txBody>
          </p:sp>
          <p:sp>
            <p:nvSpPr>
              <p:cNvPr id="13" name="Text Box 11">
                <a:extLst>
                  <a:ext uri="{FF2B5EF4-FFF2-40B4-BE49-F238E27FC236}">
                    <a16:creationId xmlns:a16="http://schemas.microsoft.com/office/drawing/2014/main" id="{F28CE7F0-8E18-6A4A-B221-26D2CB05DE19}"/>
                  </a:ext>
                </a:extLst>
              </p:cNvPr>
              <p:cNvSpPr txBox="1">
                <a:spLocks noChangeArrowheads="1"/>
              </p:cNvSpPr>
              <p:nvPr/>
            </p:nvSpPr>
            <p:spPr bwMode="auto">
              <a:xfrm>
                <a:off x="1152" y="2688"/>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4" name="Text Box 12">
                <a:extLst>
                  <a:ext uri="{FF2B5EF4-FFF2-40B4-BE49-F238E27FC236}">
                    <a16:creationId xmlns:a16="http://schemas.microsoft.com/office/drawing/2014/main" id="{463A8795-65EA-0E41-893A-9FD39C6ADFD6}"/>
                  </a:ext>
                </a:extLst>
              </p:cNvPr>
              <p:cNvSpPr txBox="1">
                <a:spLocks noChangeArrowheads="1"/>
              </p:cNvSpPr>
              <p:nvPr/>
            </p:nvSpPr>
            <p:spPr bwMode="auto">
              <a:xfrm>
                <a:off x="1728" y="1824"/>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5" name="Text Box 25">
              <a:extLst>
                <a:ext uri="{FF2B5EF4-FFF2-40B4-BE49-F238E27FC236}">
                  <a16:creationId xmlns:a16="http://schemas.microsoft.com/office/drawing/2014/main" id="{EBF4385F-8F76-2E4B-BD15-1E849500054B}"/>
                </a:ext>
              </a:extLst>
            </p:cNvPr>
            <p:cNvSpPr txBox="1">
              <a:spLocks noChangeArrowheads="1"/>
            </p:cNvSpPr>
            <p:nvPr/>
          </p:nvSpPr>
          <p:spPr bwMode="auto">
            <a:xfrm>
              <a:off x="685800" y="5257800"/>
              <a:ext cx="32766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Random distribution (good)</a:t>
              </a:r>
            </a:p>
          </p:txBody>
        </p:sp>
      </p:grpSp>
      <p:grpSp>
        <p:nvGrpSpPr>
          <p:cNvPr id="27" name="Group 26">
            <a:extLst>
              <a:ext uri="{FF2B5EF4-FFF2-40B4-BE49-F238E27FC236}">
                <a16:creationId xmlns:a16="http://schemas.microsoft.com/office/drawing/2014/main" id="{26EEAF6E-18CA-2A44-B778-774B849A2EC2}"/>
              </a:ext>
            </a:extLst>
          </p:cNvPr>
          <p:cNvGrpSpPr/>
          <p:nvPr/>
        </p:nvGrpSpPr>
        <p:grpSpPr>
          <a:xfrm>
            <a:off x="5209274" y="3503053"/>
            <a:ext cx="3962400" cy="3140075"/>
            <a:chOff x="4267200" y="2514600"/>
            <a:chExt cx="3962400" cy="3140075"/>
          </a:xfrm>
        </p:grpSpPr>
        <p:grpSp>
          <p:nvGrpSpPr>
            <p:cNvPr id="15" name="Group 24">
              <a:extLst>
                <a:ext uri="{FF2B5EF4-FFF2-40B4-BE49-F238E27FC236}">
                  <a16:creationId xmlns:a16="http://schemas.microsoft.com/office/drawing/2014/main" id="{A7395046-781B-4041-AAC9-B362B0BB1EC3}"/>
                </a:ext>
              </a:extLst>
            </p:cNvPr>
            <p:cNvGrpSpPr>
              <a:grpSpLocks/>
            </p:cNvGrpSpPr>
            <p:nvPr/>
          </p:nvGrpSpPr>
          <p:grpSpPr bwMode="auto">
            <a:xfrm>
              <a:off x="5029200" y="2514600"/>
              <a:ext cx="2438400" cy="2514600"/>
              <a:chOff x="2976" y="1584"/>
              <a:chExt cx="1536" cy="1584"/>
            </a:xfrm>
          </p:grpSpPr>
          <p:sp>
            <p:nvSpPr>
              <p:cNvPr id="16" name="Rectangle 15">
                <a:extLst>
                  <a:ext uri="{FF2B5EF4-FFF2-40B4-BE49-F238E27FC236}">
                    <a16:creationId xmlns:a16="http://schemas.microsoft.com/office/drawing/2014/main" id="{5E3EE601-3C75-1F48-B09F-504F6986B511}"/>
                  </a:ext>
                </a:extLst>
              </p:cNvPr>
              <p:cNvSpPr>
                <a:spLocks noChangeArrowheads="1"/>
              </p:cNvSpPr>
              <p:nvPr/>
            </p:nvSpPr>
            <p:spPr bwMode="auto">
              <a:xfrm>
                <a:off x="2976" y="1584"/>
                <a:ext cx="1536" cy="1584"/>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17" name="Text Box 16">
                <a:extLst>
                  <a:ext uri="{FF2B5EF4-FFF2-40B4-BE49-F238E27FC236}">
                    <a16:creationId xmlns:a16="http://schemas.microsoft.com/office/drawing/2014/main" id="{852E0B98-19BD-4946-96FB-73438AE9FCB8}"/>
                  </a:ext>
                </a:extLst>
              </p:cNvPr>
              <p:cNvSpPr txBox="1">
                <a:spLocks noChangeArrowheads="1"/>
              </p:cNvSpPr>
              <p:nvPr/>
            </p:nvSpPr>
            <p:spPr bwMode="auto">
              <a:xfrm>
                <a:off x="3552" y="278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8" name="Text Box 17">
                <a:extLst>
                  <a:ext uri="{FF2B5EF4-FFF2-40B4-BE49-F238E27FC236}">
                    <a16:creationId xmlns:a16="http://schemas.microsoft.com/office/drawing/2014/main" id="{0FBD3289-448C-ED42-8D1E-55CB21B0AF85}"/>
                  </a:ext>
                </a:extLst>
              </p:cNvPr>
              <p:cNvSpPr txBox="1">
                <a:spLocks noChangeArrowheads="1"/>
              </p:cNvSpPr>
              <p:nvPr/>
            </p:nvSpPr>
            <p:spPr bwMode="auto">
              <a:xfrm>
                <a:off x="4176" y="2688"/>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9" name="Text Box 18">
                <a:extLst>
                  <a:ext uri="{FF2B5EF4-FFF2-40B4-BE49-F238E27FC236}">
                    <a16:creationId xmlns:a16="http://schemas.microsoft.com/office/drawing/2014/main" id="{9454AEAA-6D09-6141-B4A5-4F2C12C1C26F}"/>
                  </a:ext>
                </a:extLst>
              </p:cNvPr>
              <p:cNvSpPr txBox="1">
                <a:spLocks noChangeArrowheads="1"/>
              </p:cNvSpPr>
              <p:nvPr/>
            </p:nvSpPr>
            <p:spPr bwMode="auto">
              <a:xfrm>
                <a:off x="4128" y="2160"/>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0" name="Text Box 19">
                <a:extLst>
                  <a:ext uri="{FF2B5EF4-FFF2-40B4-BE49-F238E27FC236}">
                    <a16:creationId xmlns:a16="http://schemas.microsoft.com/office/drawing/2014/main" id="{BC05C997-D1BC-1A4A-8B51-EC07CA812F71}"/>
                  </a:ext>
                </a:extLst>
              </p:cNvPr>
              <p:cNvSpPr txBox="1">
                <a:spLocks noChangeArrowheads="1"/>
              </p:cNvSpPr>
              <p:nvPr/>
            </p:nvSpPr>
            <p:spPr bwMode="auto">
              <a:xfrm>
                <a:off x="3840" y="254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1" name="Text Box 20">
                <a:extLst>
                  <a:ext uri="{FF2B5EF4-FFF2-40B4-BE49-F238E27FC236}">
                    <a16:creationId xmlns:a16="http://schemas.microsoft.com/office/drawing/2014/main" id="{72207959-8623-1448-BFA6-391E45D1ED47}"/>
                  </a:ext>
                </a:extLst>
              </p:cNvPr>
              <p:cNvSpPr txBox="1">
                <a:spLocks noChangeArrowheads="1"/>
              </p:cNvSpPr>
              <p:nvPr/>
            </p:nvSpPr>
            <p:spPr bwMode="auto">
              <a:xfrm>
                <a:off x="3360" y="1680"/>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2" name="Text Box 21">
                <a:extLst>
                  <a:ext uri="{FF2B5EF4-FFF2-40B4-BE49-F238E27FC236}">
                    <a16:creationId xmlns:a16="http://schemas.microsoft.com/office/drawing/2014/main" id="{A3E0D1CC-00BF-194F-97CE-31A71CDAD601}"/>
                  </a:ext>
                </a:extLst>
              </p:cNvPr>
              <p:cNvSpPr txBox="1">
                <a:spLocks noChangeArrowheads="1"/>
              </p:cNvSpPr>
              <p:nvPr/>
            </p:nvSpPr>
            <p:spPr bwMode="auto">
              <a:xfrm>
                <a:off x="3168" y="2160"/>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3" name="Text Box 22">
                <a:extLst>
                  <a:ext uri="{FF2B5EF4-FFF2-40B4-BE49-F238E27FC236}">
                    <a16:creationId xmlns:a16="http://schemas.microsoft.com/office/drawing/2014/main" id="{8D0E6A9C-6A29-B443-A3A0-3514D278D463}"/>
                  </a:ext>
                </a:extLst>
              </p:cNvPr>
              <p:cNvSpPr txBox="1">
                <a:spLocks noChangeArrowheads="1"/>
              </p:cNvSpPr>
              <p:nvPr/>
            </p:nvSpPr>
            <p:spPr bwMode="auto">
              <a:xfrm>
                <a:off x="3456" y="2016"/>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4" name="Text Box 23">
                <a:extLst>
                  <a:ext uri="{FF2B5EF4-FFF2-40B4-BE49-F238E27FC236}">
                    <a16:creationId xmlns:a16="http://schemas.microsoft.com/office/drawing/2014/main" id="{4CD0FE80-3131-484E-A615-1BDAE5B622B0}"/>
                  </a:ext>
                </a:extLst>
              </p:cNvPr>
              <p:cNvSpPr txBox="1">
                <a:spLocks noChangeArrowheads="1"/>
              </p:cNvSpPr>
              <p:nvPr/>
            </p:nvSpPr>
            <p:spPr bwMode="auto">
              <a:xfrm>
                <a:off x="3648" y="2208"/>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6" name="Text Box 26">
              <a:extLst>
                <a:ext uri="{FF2B5EF4-FFF2-40B4-BE49-F238E27FC236}">
                  <a16:creationId xmlns:a16="http://schemas.microsoft.com/office/drawing/2014/main" id="{530415E8-564C-974B-8FA6-14FD70C053BD}"/>
                </a:ext>
              </a:extLst>
            </p:cNvPr>
            <p:cNvSpPr txBox="1">
              <a:spLocks noChangeArrowheads="1"/>
            </p:cNvSpPr>
            <p:nvPr/>
          </p:nvSpPr>
          <p:spPr bwMode="auto">
            <a:xfrm>
              <a:off x="4267200" y="5257800"/>
              <a:ext cx="3962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Non-random distribution (not good)</a:t>
              </a:r>
            </a:p>
          </p:txBody>
        </p:sp>
      </p:grpSp>
    </p:spTree>
    <p:extLst>
      <p:ext uri="{BB962C8B-B14F-4D97-AF65-F5344CB8AC3E}">
        <p14:creationId xmlns:p14="http://schemas.microsoft.com/office/powerpoint/2010/main" val="1661929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5B2A-E0C0-0343-99A9-0221F6DF353E}"/>
              </a:ext>
            </a:extLst>
          </p:cNvPr>
          <p:cNvSpPr>
            <a:spLocks noGrp="1"/>
          </p:cNvSpPr>
          <p:nvPr>
            <p:ph type="title"/>
          </p:nvPr>
        </p:nvSpPr>
        <p:spPr/>
        <p:txBody>
          <a:bodyPr/>
          <a:lstStyle/>
          <a:p>
            <a:r>
              <a:rPr lang="en-US" dirty="0"/>
              <a:t>Residuals</a:t>
            </a:r>
          </a:p>
        </p:txBody>
      </p:sp>
      <p:pic>
        <p:nvPicPr>
          <p:cNvPr id="3" name="Picture 2">
            <a:extLst>
              <a:ext uri="{FF2B5EF4-FFF2-40B4-BE49-F238E27FC236}">
                <a16:creationId xmlns:a16="http://schemas.microsoft.com/office/drawing/2014/main" id="{AE1198DD-AE93-C14B-F473-B2FF781D2459}"/>
              </a:ext>
            </a:extLst>
          </p:cNvPr>
          <p:cNvPicPr>
            <a:picLocks noChangeAspect="1"/>
          </p:cNvPicPr>
          <p:nvPr/>
        </p:nvPicPr>
        <p:blipFill>
          <a:blip r:embed="rId2"/>
          <a:stretch>
            <a:fillRect/>
          </a:stretch>
        </p:blipFill>
        <p:spPr>
          <a:xfrm>
            <a:off x="297180" y="1118562"/>
            <a:ext cx="8549640" cy="4620876"/>
          </a:xfrm>
          <a:prstGeom prst="rect">
            <a:avLst/>
          </a:prstGeom>
        </p:spPr>
      </p:pic>
    </p:spTree>
    <p:extLst>
      <p:ext uri="{BB962C8B-B14F-4D97-AF65-F5344CB8AC3E}">
        <p14:creationId xmlns:p14="http://schemas.microsoft.com/office/powerpoint/2010/main" val="402210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3D36-0055-084E-8B8B-6B9CF99952E6}"/>
              </a:ext>
            </a:extLst>
          </p:cNvPr>
          <p:cNvSpPr>
            <a:spLocks noGrp="1"/>
          </p:cNvSpPr>
          <p:nvPr>
            <p:ph type="title"/>
          </p:nvPr>
        </p:nvSpPr>
        <p:spPr/>
        <p:txBody>
          <a:bodyPr/>
          <a:lstStyle/>
          <a:p>
            <a:r>
              <a:rPr lang="en-US" dirty="0"/>
              <a:t>Qualitative Contour Comparison</a:t>
            </a:r>
          </a:p>
        </p:txBody>
      </p:sp>
      <p:grpSp>
        <p:nvGrpSpPr>
          <p:cNvPr id="6" name="Group 5">
            <a:extLst>
              <a:ext uri="{FF2B5EF4-FFF2-40B4-BE49-F238E27FC236}">
                <a16:creationId xmlns:a16="http://schemas.microsoft.com/office/drawing/2014/main" id="{E2EE43CF-6AF0-EB47-9CEE-5D008103B430}"/>
              </a:ext>
            </a:extLst>
          </p:cNvPr>
          <p:cNvGrpSpPr/>
          <p:nvPr/>
        </p:nvGrpSpPr>
        <p:grpSpPr>
          <a:xfrm>
            <a:off x="135962" y="1357654"/>
            <a:ext cx="8872075" cy="4338639"/>
            <a:chOff x="142812" y="1709056"/>
            <a:chExt cx="8872075" cy="4338639"/>
          </a:xfrm>
        </p:grpSpPr>
        <p:pic>
          <p:nvPicPr>
            <p:cNvPr id="4" name="Picture 1">
              <a:extLst>
                <a:ext uri="{FF2B5EF4-FFF2-40B4-BE49-F238E27FC236}">
                  <a16:creationId xmlns:a16="http://schemas.microsoft.com/office/drawing/2014/main" id="{F3889768-5F08-0349-9DF5-9238F6AB0D09}"/>
                </a:ext>
              </a:extLst>
            </p:cNvPr>
            <p:cNvPicPr>
              <a:picLocks noChangeAspect="1"/>
            </p:cNvPicPr>
            <p:nvPr/>
          </p:nvPicPr>
          <p:blipFill rotWithShape="1">
            <a:blip r:embed="rId2">
              <a:extLst>
                <a:ext uri="{28A0092B-C50C-407E-A947-70E740481C1C}">
                  <a14:useLocalDpi xmlns:a14="http://schemas.microsoft.com/office/drawing/2010/main" val="0"/>
                </a:ext>
              </a:extLst>
            </a:blip>
            <a:srcRect b="8109"/>
            <a:stretch/>
          </p:blipFill>
          <p:spPr bwMode="auto">
            <a:xfrm>
              <a:off x="142812" y="1709056"/>
              <a:ext cx="3313711" cy="43386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68367538-164C-084A-96A7-5D498B49C3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6600" y="1709057"/>
              <a:ext cx="5428287" cy="4338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63564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FE75-395A-8B4A-9004-1394C0CC41CA}"/>
              </a:ext>
            </a:extLst>
          </p:cNvPr>
          <p:cNvSpPr>
            <a:spLocks noGrp="1"/>
          </p:cNvSpPr>
          <p:nvPr>
            <p:ph type="title"/>
          </p:nvPr>
        </p:nvSpPr>
        <p:spPr/>
        <p:txBody>
          <a:bodyPr/>
          <a:lstStyle/>
          <a:p>
            <a:r>
              <a:rPr lang="en-US" dirty="0"/>
              <a:t>Model Parameterization</a:t>
            </a:r>
          </a:p>
        </p:txBody>
      </p:sp>
      <p:sp>
        <p:nvSpPr>
          <p:cNvPr id="3" name="Content Placeholder 2">
            <a:extLst>
              <a:ext uri="{FF2B5EF4-FFF2-40B4-BE49-F238E27FC236}">
                <a16:creationId xmlns:a16="http://schemas.microsoft.com/office/drawing/2014/main" id="{48133CB2-C24C-DE40-9ECB-AB06738705C4}"/>
              </a:ext>
            </a:extLst>
          </p:cNvPr>
          <p:cNvSpPr>
            <a:spLocks noGrp="1"/>
          </p:cNvSpPr>
          <p:nvPr>
            <p:ph idx="1"/>
          </p:nvPr>
        </p:nvSpPr>
        <p:spPr/>
        <p:txBody>
          <a:bodyPr/>
          <a:lstStyle/>
          <a:p>
            <a:r>
              <a:rPr lang="en-US" dirty="0"/>
              <a:t>Zones</a:t>
            </a:r>
          </a:p>
          <a:p>
            <a:r>
              <a:rPr lang="en-US" dirty="0"/>
              <a:t>Highly parameterized</a:t>
            </a:r>
          </a:p>
          <a:p>
            <a:pPr lvl="1"/>
            <a:r>
              <a:rPr lang="en-US" dirty="0"/>
              <a:t>Pilot Points</a:t>
            </a:r>
          </a:p>
          <a:p>
            <a:pPr lvl="1"/>
            <a:r>
              <a:rPr lang="en-US" dirty="0"/>
              <a:t>Geostatistical generating functions</a:t>
            </a:r>
          </a:p>
          <a:p>
            <a:pPr lvl="1"/>
            <a:r>
              <a:rPr lang="en-US"/>
              <a:t>Grid-based parameters</a:t>
            </a:r>
            <a:endParaRPr lang="en-US" dirty="0"/>
          </a:p>
        </p:txBody>
      </p:sp>
    </p:spTree>
    <p:extLst>
      <p:ext uri="{BB962C8B-B14F-4D97-AF65-F5344CB8AC3E}">
        <p14:creationId xmlns:p14="http://schemas.microsoft.com/office/powerpoint/2010/main" val="3368772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6D5D-D277-E640-BD4B-1A047F2E40F2}"/>
              </a:ext>
            </a:extLst>
          </p:cNvPr>
          <p:cNvSpPr>
            <a:spLocks noGrp="1"/>
          </p:cNvSpPr>
          <p:nvPr>
            <p:ph type="title"/>
          </p:nvPr>
        </p:nvSpPr>
        <p:spPr/>
        <p:txBody>
          <a:bodyPr/>
          <a:lstStyle/>
          <a:p>
            <a:r>
              <a:rPr lang="en-US" dirty="0"/>
              <a:t>Zone Parameterization</a:t>
            </a:r>
          </a:p>
        </p:txBody>
      </p:sp>
      <p:pic>
        <p:nvPicPr>
          <p:cNvPr id="4" name="Picture 2" descr="PEST screen shot 6">
            <a:extLst>
              <a:ext uri="{FF2B5EF4-FFF2-40B4-BE49-F238E27FC236}">
                <a16:creationId xmlns:a16="http://schemas.microsoft.com/office/drawing/2014/main" id="{B76CFD72-4BDA-7042-8AFC-A8BB2394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70038"/>
            <a:ext cx="3200400" cy="340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PEST screen shot 7">
            <a:extLst>
              <a:ext uri="{FF2B5EF4-FFF2-40B4-BE49-F238E27FC236}">
                <a16:creationId xmlns:a16="http://schemas.microsoft.com/office/drawing/2014/main" id="{4FF8FD79-ED7C-3F46-A85C-C2745A115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24200"/>
            <a:ext cx="3200400" cy="340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6" descr="PEST screen shot 5">
            <a:extLst>
              <a:ext uri="{FF2B5EF4-FFF2-40B4-BE49-F238E27FC236}">
                <a16:creationId xmlns:a16="http://schemas.microsoft.com/office/drawing/2014/main" id="{7D37A687-1957-5C45-8CD2-A268104E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905000"/>
            <a:ext cx="3200400" cy="340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460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Pilot Point Parameterization</a:t>
            </a:r>
          </a:p>
        </p:txBody>
      </p:sp>
      <p:pic>
        <p:nvPicPr>
          <p:cNvPr id="4" name="Picture 2">
            <a:extLst>
              <a:ext uri="{FF2B5EF4-FFF2-40B4-BE49-F238E27FC236}">
                <a16:creationId xmlns:a16="http://schemas.microsoft.com/office/drawing/2014/main" id="{89E726AB-9218-9349-AAA9-4FF2312F92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2748" y="1371600"/>
            <a:ext cx="5682303"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567203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Multi-Scale Parameterization</a:t>
            </a:r>
          </a:p>
        </p:txBody>
      </p:sp>
      <p:pic>
        <p:nvPicPr>
          <p:cNvPr id="1026" name="Picture 2">
            <a:extLst>
              <a:ext uri="{FF2B5EF4-FFF2-40B4-BE49-F238E27FC236}">
                <a16:creationId xmlns:a16="http://schemas.microsoft.com/office/drawing/2014/main" id="{277F9442-4AE8-ABBB-B142-69F5318978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43"/>
          <a:stretch/>
        </p:blipFill>
        <p:spPr bwMode="auto">
          <a:xfrm>
            <a:off x="2974239" y="933966"/>
            <a:ext cx="5511913" cy="5771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5646292-DA6F-CBC2-17CD-2787C6BDE4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15" r="18638" b="79091"/>
          <a:stretch/>
        </p:blipFill>
        <p:spPr bwMode="auto">
          <a:xfrm>
            <a:off x="102514" y="3193192"/>
            <a:ext cx="2990664" cy="149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729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Approaches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Trial and error</a:t>
            </a:r>
          </a:p>
          <a:p>
            <a:r>
              <a:rPr lang="en-US" dirty="0"/>
              <a:t>“Automated” parameter estimation</a:t>
            </a:r>
          </a:p>
          <a:p>
            <a:pPr lvl="1"/>
            <a:r>
              <a:rPr lang="en-US" dirty="0"/>
              <a:t>PEST++</a:t>
            </a:r>
          </a:p>
          <a:p>
            <a:pPr lvl="1"/>
            <a:r>
              <a:rPr lang="en-US" dirty="0"/>
              <a:t>PEST</a:t>
            </a:r>
          </a:p>
          <a:p>
            <a:r>
              <a:rPr lang="en-US" dirty="0"/>
              <a:t>A Bayesian approach merges these two</a:t>
            </a:r>
          </a:p>
        </p:txBody>
      </p:sp>
    </p:spTree>
    <p:extLst>
      <p:ext uri="{BB962C8B-B14F-4D97-AF65-F5344CB8AC3E}">
        <p14:creationId xmlns:p14="http://schemas.microsoft.com/office/powerpoint/2010/main" val="70022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B2B1-FFBF-B14E-B6B5-52825E966F33}"/>
              </a:ext>
            </a:extLst>
          </p:cNvPr>
          <p:cNvSpPr>
            <a:spLocks noGrp="1"/>
          </p:cNvSpPr>
          <p:nvPr>
            <p:ph type="title"/>
          </p:nvPr>
        </p:nvSpPr>
        <p:spPr/>
        <p:txBody>
          <a:bodyPr/>
          <a:lstStyle/>
          <a:p>
            <a:r>
              <a:rPr lang="en-US" dirty="0"/>
              <a:t>Model Calibration Process</a:t>
            </a:r>
          </a:p>
        </p:txBody>
      </p:sp>
      <p:pic>
        <p:nvPicPr>
          <p:cNvPr id="4" name="Picture 1026" descr="tr-slide4_modified">
            <a:extLst>
              <a:ext uri="{FF2B5EF4-FFF2-40B4-BE49-F238E27FC236}">
                <a16:creationId xmlns:a16="http://schemas.microsoft.com/office/drawing/2014/main" id="{2301CD1D-B9BA-EF46-BD7A-FE1F8C08B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265" y="1066002"/>
            <a:ext cx="3664762" cy="55542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descr="tr-slide3_modified">
            <a:extLst>
              <a:ext uri="{FF2B5EF4-FFF2-40B4-BE49-F238E27FC236}">
                <a16:creationId xmlns:a16="http://schemas.microsoft.com/office/drawing/2014/main" id="{2986253B-8224-804B-A57C-C09F55E7F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385" y="1066003"/>
            <a:ext cx="3867482" cy="55533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3">
            <a:extLst>
              <a:ext uri="{FF2B5EF4-FFF2-40B4-BE49-F238E27FC236}">
                <a16:creationId xmlns:a16="http://schemas.microsoft.com/office/drawing/2014/main" id="{4F20FD45-2780-2B41-813F-72EF2D557D8A}"/>
              </a:ext>
            </a:extLst>
          </p:cNvPr>
          <p:cNvSpPr txBox="1">
            <a:spLocks noChangeArrowheads="1"/>
          </p:cNvSpPr>
          <p:nvPr/>
        </p:nvSpPr>
        <p:spPr bwMode="auto">
          <a:xfrm>
            <a:off x="6400800" y="6581001"/>
            <a:ext cx="2473779"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cs typeface="+mn-cs"/>
              </a:rPr>
              <a:t>By Bennett and Giusti</a:t>
            </a:r>
            <a:endParaRPr lang="en-US" sz="1600" dirty="0">
              <a:cs typeface="+mn-cs"/>
            </a:endParaRPr>
          </a:p>
        </p:txBody>
      </p:sp>
      <p:sp>
        <p:nvSpPr>
          <p:cNvPr id="7" name="Text Box 3">
            <a:extLst>
              <a:ext uri="{FF2B5EF4-FFF2-40B4-BE49-F238E27FC236}">
                <a16:creationId xmlns:a16="http://schemas.microsoft.com/office/drawing/2014/main" id="{AD69174A-C9BB-C446-8E66-48A3C90B7D3A}"/>
              </a:ext>
            </a:extLst>
          </p:cNvPr>
          <p:cNvSpPr txBox="1">
            <a:spLocks noChangeArrowheads="1"/>
          </p:cNvSpPr>
          <p:nvPr/>
        </p:nvSpPr>
        <p:spPr bwMode="auto">
          <a:xfrm>
            <a:off x="1743075" y="6581000"/>
            <a:ext cx="2473779"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cs typeface="+mn-cs"/>
              </a:rPr>
              <a:t>By Bennett and Giusti</a:t>
            </a:r>
            <a:endParaRPr lang="en-US" sz="1600" dirty="0">
              <a:cs typeface="+mn-cs"/>
            </a:endParaRPr>
          </a:p>
        </p:txBody>
      </p:sp>
    </p:spTree>
    <p:extLst>
      <p:ext uri="{BB962C8B-B14F-4D97-AF65-F5344CB8AC3E}">
        <p14:creationId xmlns:p14="http://schemas.microsoft.com/office/powerpoint/2010/main" val="393913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Trial and Error</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Group like-type parameters into coarse zones</a:t>
            </a:r>
          </a:p>
          <a:p>
            <a:r>
              <a:rPr lang="en-US" dirty="0"/>
              <a:t>Manual adjustment of parameters </a:t>
            </a:r>
            <a:r>
              <a:rPr lang="en-US" u="sng" dirty="0"/>
              <a:t>within reasonable limits</a:t>
            </a:r>
            <a:r>
              <a:rPr lang="en-US" dirty="0"/>
              <a:t> in order to improve match between observed and simulated values</a:t>
            </a:r>
          </a:p>
          <a:p>
            <a:endParaRPr lang="en-US" dirty="0"/>
          </a:p>
          <a:p>
            <a:endParaRPr lang="en-US" dirty="0"/>
          </a:p>
        </p:txBody>
      </p:sp>
    </p:spTree>
    <p:extLst>
      <p:ext uri="{BB962C8B-B14F-4D97-AF65-F5344CB8AC3E}">
        <p14:creationId xmlns:p14="http://schemas.microsoft.com/office/powerpoint/2010/main" val="1330027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Aka History Matching</a:t>
            </a:r>
          </a:p>
          <a:p>
            <a:r>
              <a:rPr lang="en-US" dirty="0"/>
              <a:t>Two different categories</a:t>
            </a:r>
          </a:p>
          <a:p>
            <a:pPr lvl="1"/>
            <a:r>
              <a:rPr lang="en-US" dirty="0"/>
              <a:t>Overdetermined: more observations than parameters</a:t>
            </a:r>
          </a:p>
          <a:p>
            <a:pPr lvl="1"/>
            <a:r>
              <a:rPr lang="en-US" dirty="0"/>
              <a:t>Underdetermined (highly parameterized): may have more parameters than observations.  Requires additional information.</a:t>
            </a:r>
          </a:p>
          <a:p>
            <a:r>
              <a:rPr lang="en-US" dirty="0"/>
              <a:t>Neither are really automated!</a:t>
            </a:r>
          </a:p>
          <a:p>
            <a:endParaRPr lang="en-US" dirty="0"/>
          </a:p>
          <a:p>
            <a:endParaRPr lang="en-US" dirty="0"/>
          </a:p>
        </p:txBody>
      </p:sp>
    </p:spTree>
    <p:extLst>
      <p:ext uri="{BB962C8B-B14F-4D97-AF65-F5344CB8AC3E}">
        <p14:creationId xmlns:p14="http://schemas.microsoft.com/office/powerpoint/2010/main" val="1770040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The concept:</a:t>
            </a:r>
          </a:p>
        </p:txBody>
      </p:sp>
      <p:pic>
        <p:nvPicPr>
          <p:cNvPr id="27" name="Picture 26" descr="latex-image-1.pdf">
            <a:extLst>
              <a:ext uri="{FF2B5EF4-FFF2-40B4-BE49-F238E27FC236}">
                <a16:creationId xmlns:a16="http://schemas.microsoft.com/office/drawing/2014/main" id="{D9ED5437-3306-284F-A80B-2CD3E7ABD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905000"/>
            <a:ext cx="4445000" cy="952500"/>
          </a:xfrm>
          <a:prstGeom prst="rect">
            <a:avLst/>
          </a:prstGeom>
        </p:spPr>
      </p:pic>
      <p:grpSp>
        <p:nvGrpSpPr>
          <p:cNvPr id="28" name="Group 27">
            <a:extLst>
              <a:ext uri="{FF2B5EF4-FFF2-40B4-BE49-F238E27FC236}">
                <a16:creationId xmlns:a16="http://schemas.microsoft.com/office/drawing/2014/main" id="{474D790A-9CE0-B94E-8FA3-A54D8C4EA6AC}"/>
              </a:ext>
            </a:extLst>
          </p:cNvPr>
          <p:cNvGrpSpPr/>
          <p:nvPr/>
        </p:nvGrpSpPr>
        <p:grpSpPr>
          <a:xfrm>
            <a:off x="431800" y="1905000"/>
            <a:ext cx="6731000" cy="4505325"/>
            <a:chOff x="431800" y="1905000"/>
            <a:chExt cx="6731000" cy="4505325"/>
          </a:xfrm>
        </p:grpSpPr>
        <p:pic>
          <p:nvPicPr>
            <p:cNvPr id="29" name="Picture 28" descr="latex-image-1.pdf">
              <a:extLst>
                <a:ext uri="{FF2B5EF4-FFF2-40B4-BE49-F238E27FC236}">
                  <a16:creationId xmlns:a16="http://schemas.microsoft.com/office/drawing/2014/main" id="{99DAE4CB-24F6-5545-898E-BB4904EDA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810" y="2115130"/>
              <a:ext cx="698500" cy="330200"/>
            </a:xfrm>
            <a:prstGeom prst="rect">
              <a:avLst/>
            </a:prstGeom>
          </p:spPr>
        </p:pic>
        <p:pic>
          <p:nvPicPr>
            <p:cNvPr id="30" name="Picture 29" descr="latex-image-1.pdf">
              <a:extLst>
                <a:ext uri="{FF2B5EF4-FFF2-40B4-BE49-F238E27FC236}">
                  <a16:creationId xmlns:a16="http://schemas.microsoft.com/office/drawing/2014/main" id="{0F65C0B8-4E0C-1D41-BD1A-BF3AB9004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777835"/>
              <a:ext cx="1219200" cy="330200"/>
            </a:xfrm>
            <a:prstGeom prst="rect">
              <a:avLst/>
            </a:prstGeom>
          </p:spPr>
        </p:pic>
        <p:cxnSp>
          <p:nvCxnSpPr>
            <p:cNvPr id="31" name="Straight Connector 4">
              <a:extLst>
                <a:ext uri="{FF2B5EF4-FFF2-40B4-BE49-F238E27FC236}">
                  <a16:creationId xmlns:a16="http://schemas.microsoft.com/office/drawing/2014/main" id="{C61F700F-BAFC-8C40-95AA-C3E8108B689E}"/>
                </a:ext>
              </a:extLst>
            </p:cNvPr>
            <p:cNvCxnSpPr>
              <a:cxnSpLocks noChangeShapeType="1"/>
            </p:cNvCxnSpPr>
            <p:nvPr/>
          </p:nvCxnSpPr>
          <p:spPr bwMode="auto">
            <a:xfrm>
              <a:off x="1752600" y="1905000"/>
              <a:ext cx="0" cy="3352800"/>
            </a:xfrm>
            <a:prstGeom prst="line">
              <a:avLst/>
            </a:prstGeom>
            <a:noFill/>
            <a:ln w="381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2" name="Straight Connector 6">
              <a:extLst>
                <a:ext uri="{FF2B5EF4-FFF2-40B4-BE49-F238E27FC236}">
                  <a16:creationId xmlns:a16="http://schemas.microsoft.com/office/drawing/2014/main" id="{C70E4834-2FD9-9C4B-8D3B-E0CD3DF75AB2}"/>
                </a:ext>
              </a:extLst>
            </p:cNvPr>
            <p:cNvCxnSpPr>
              <a:cxnSpLocks noChangeShapeType="1"/>
            </p:cNvCxnSpPr>
            <p:nvPr/>
          </p:nvCxnSpPr>
          <p:spPr bwMode="auto">
            <a:xfrm>
              <a:off x="1752600" y="5257800"/>
              <a:ext cx="5410200" cy="0"/>
            </a:xfrm>
            <a:prstGeom prst="line">
              <a:avLst/>
            </a:prstGeom>
            <a:noFill/>
            <a:ln w="381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3" name="Straight Connector 9">
              <a:extLst>
                <a:ext uri="{FF2B5EF4-FFF2-40B4-BE49-F238E27FC236}">
                  <a16:creationId xmlns:a16="http://schemas.microsoft.com/office/drawing/2014/main" id="{87A63374-EE59-634C-8538-EEEFD4AFA5E6}"/>
                </a:ext>
              </a:extLst>
            </p:cNvPr>
            <p:cNvCxnSpPr>
              <a:cxnSpLocks noChangeShapeType="1"/>
            </p:cNvCxnSpPr>
            <p:nvPr/>
          </p:nvCxnSpPr>
          <p:spPr bwMode="auto">
            <a:xfrm>
              <a:off x="2362200" y="2287588"/>
              <a:ext cx="0" cy="3122612"/>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sp>
          <p:nvSpPr>
            <p:cNvPr id="34" name="TextBox 12">
              <a:extLst>
                <a:ext uri="{FF2B5EF4-FFF2-40B4-BE49-F238E27FC236}">
                  <a16:creationId xmlns:a16="http://schemas.microsoft.com/office/drawing/2014/main" id="{6417832F-AD7D-A340-85B1-97064267C084}"/>
                </a:ext>
              </a:extLst>
            </p:cNvPr>
            <p:cNvSpPr txBox="1">
              <a:spLocks noChangeArrowheads="1"/>
            </p:cNvSpPr>
            <p:nvPr/>
          </p:nvSpPr>
          <p:spPr bwMode="auto">
            <a:xfrm rot="16200000">
              <a:off x="381000" y="3108325"/>
              <a:ext cx="103981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HEAD</a:t>
              </a:r>
              <a:endParaRPr lang="en-US" baseline="-25000">
                <a:solidFill>
                  <a:schemeClr val="bg1"/>
                </a:solidFill>
              </a:endParaRPr>
            </a:p>
          </p:txBody>
        </p:sp>
        <p:sp>
          <p:nvSpPr>
            <p:cNvPr id="35" name="TextBox 13">
              <a:extLst>
                <a:ext uri="{FF2B5EF4-FFF2-40B4-BE49-F238E27FC236}">
                  <a16:creationId xmlns:a16="http://schemas.microsoft.com/office/drawing/2014/main" id="{6283F860-CC14-A340-9213-FD8760C2055C}"/>
                </a:ext>
              </a:extLst>
            </p:cNvPr>
            <p:cNvSpPr txBox="1">
              <a:spLocks noChangeArrowheads="1"/>
            </p:cNvSpPr>
            <p:nvPr/>
          </p:nvSpPr>
          <p:spPr bwMode="auto">
            <a:xfrm>
              <a:off x="2590800" y="5948363"/>
              <a:ext cx="44037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HYDRAULIC CONDUCTIVITY</a:t>
              </a:r>
              <a:endParaRPr lang="en-US" baseline="-25000">
                <a:solidFill>
                  <a:schemeClr val="bg1"/>
                </a:solidFill>
              </a:endParaRPr>
            </a:p>
          </p:txBody>
        </p:sp>
        <p:cxnSp>
          <p:nvCxnSpPr>
            <p:cNvPr id="36" name="Straight Connector 15">
              <a:extLst>
                <a:ext uri="{FF2B5EF4-FFF2-40B4-BE49-F238E27FC236}">
                  <a16:creationId xmlns:a16="http://schemas.microsoft.com/office/drawing/2014/main" id="{E577F45D-980F-8C40-9B0A-BDC7068E06E4}"/>
                </a:ext>
              </a:extLst>
            </p:cNvPr>
            <p:cNvCxnSpPr>
              <a:cxnSpLocks noChangeShapeType="1"/>
            </p:cNvCxnSpPr>
            <p:nvPr/>
          </p:nvCxnSpPr>
          <p:spPr bwMode="auto">
            <a:xfrm>
              <a:off x="1614488" y="4724400"/>
              <a:ext cx="5380037" cy="0"/>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7" name="Straight Connector 19">
              <a:extLst>
                <a:ext uri="{FF2B5EF4-FFF2-40B4-BE49-F238E27FC236}">
                  <a16:creationId xmlns:a16="http://schemas.microsoft.com/office/drawing/2014/main" id="{38643E4B-17E3-314C-9851-CD2BA0CFDB66}"/>
                </a:ext>
              </a:extLst>
            </p:cNvPr>
            <p:cNvCxnSpPr>
              <a:cxnSpLocks noChangeShapeType="1"/>
            </p:cNvCxnSpPr>
            <p:nvPr/>
          </p:nvCxnSpPr>
          <p:spPr bwMode="auto">
            <a:xfrm>
              <a:off x="2184400" y="2355850"/>
              <a:ext cx="0" cy="2368550"/>
            </a:xfrm>
            <a:prstGeom prst="line">
              <a:avLst/>
            </a:prstGeom>
            <a:noFill/>
            <a:ln w="28575">
              <a:solidFill>
                <a:schemeClr val="bg1"/>
              </a:solidFill>
              <a:prstDash val="sysDash"/>
              <a:round/>
              <a:headEnd type="stealth"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8" name="Straight Connector 16">
              <a:extLst>
                <a:ext uri="{FF2B5EF4-FFF2-40B4-BE49-F238E27FC236}">
                  <a16:creationId xmlns:a16="http://schemas.microsoft.com/office/drawing/2014/main" id="{320CE7A2-2593-0B4E-8F91-16FC8744AF5A}"/>
                </a:ext>
              </a:extLst>
            </p:cNvPr>
            <p:cNvCxnSpPr>
              <a:cxnSpLocks noChangeShapeType="1"/>
            </p:cNvCxnSpPr>
            <p:nvPr/>
          </p:nvCxnSpPr>
          <p:spPr bwMode="auto">
            <a:xfrm>
              <a:off x="3200400" y="2971800"/>
              <a:ext cx="0" cy="2447925"/>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9" name="Straight Connector 24">
              <a:extLst>
                <a:ext uri="{FF2B5EF4-FFF2-40B4-BE49-F238E27FC236}">
                  <a16:creationId xmlns:a16="http://schemas.microsoft.com/office/drawing/2014/main" id="{E4FFA0B0-BE09-D348-A4A1-A0ABF899796B}"/>
                </a:ext>
              </a:extLst>
            </p:cNvPr>
            <p:cNvCxnSpPr>
              <a:cxnSpLocks noChangeShapeType="1"/>
            </p:cNvCxnSpPr>
            <p:nvPr/>
          </p:nvCxnSpPr>
          <p:spPr bwMode="auto">
            <a:xfrm>
              <a:off x="2057400" y="2057400"/>
              <a:ext cx="3810000" cy="2971800"/>
            </a:xfrm>
            <a:prstGeom prst="line">
              <a:avLst/>
            </a:prstGeom>
            <a:noFill/>
            <a:ln w="381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40" name="Straight Connector 26">
              <a:extLst>
                <a:ext uri="{FF2B5EF4-FFF2-40B4-BE49-F238E27FC236}">
                  <a16:creationId xmlns:a16="http://schemas.microsoft.com/office/drawing/2014/main" id="{3FE1B087-B7B0-0844-89BE-972CA07CE165}"/>
                </a:ext>
              </a:extLst>
            </p:cNvPr>
            <p:cNvCxnSpPr>
              <a:cxnSpLocks noChangeShapeType="1"/>
            </p:cNvCxnSpPr>
            <p:nvPr/>
          </p:nvCxnSpPr>
          <p:spPr bwMode="auto">
            <a:xfrm>
              <a:off x="5486400" y="4419600"/>
              <a:ext cx="0" cy="1023938"/>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pic>
          <p:nvPicPr>
            <p:cNvPr id="41" name="Picture 40" descr="latex-image-1.pdf">
              <a:extLst>
                <a:ext uri="{FF2B5EF4-FFF2-40B4-BE49-F238E27FC236}">
                  <a16:creationId xmlns:a16="http://schemas.microsoft.com/office/drawing/2014/main" id="{D6D62BC3-8BCE-A748-B7EA-298D61A1D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9690" y="2463800"/>
              <a:ext cx="330200" cy="279400"/>
            </a:xfrm>
            <a:prstGeom prst="rect">
              <a:avLst/>
            </a:prstGeom>
          </p:spPr>
        </p:pic>
        <p:pic>
          <p:nvPicPr>
            <p:cNvPr id="42" name="Picture 41" descr="latex-image-1.pdf">
              <a:extLst>
                <a:ext uri="{FF2B5EF4-FFF2-40B4-BE49-F238E27FC236}">
                  <a16:creationId xmlns:a16="http://schemas.microsoft.com/office/drawing/2014/main" id="{CA57A557-2AD8-AB47-8C8A-78F229F94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5486400"/>
              <a:ext cx="1219200" cy="304800"/>
            </a:xfrm>
            <a:prstGeom prst="rect">
              <a:avLst/>
            </a:prstGeom>
          </p:spPr>
        </p:pic>
        <p:pic>
          <p:nvPicPr>
            <p:cNvPr id="43" name="Picture 42" descr="latex-image-1.pdf">
              <a:extLst>
                <a:ext uri="{FF2B5EF4-FFF2-40B4-BE49-F238E27FC236}">
                  <a16:creationId xmlns:a16="http://schemas.microsoft.com/office/drawing/2014/main" id="{9EFF1A88-3432-3742-B95A-98D361E5E5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8423" y="5486400"/>
              <a:ext cx="393700" cy="304800"/>
            </a:xfrm>
            <a:prstGeom prst="rect">
              <a:avLst/>
            </a:prstGeom>
          </p:spPr>
        </p:pic>
        <p:pic>
          <p:nvPicPr>
            <p:cNvPr id="44" name="Picture 43" descr="latex-image-1.pdf">
              <a:extLst>
                <a:ext uri="{FF2B5EF4-FFF2-40B4-BE49-F238E27FC236}">
                  <a16:creationId xmlns:a16="http://schemas.microsoft.com/office/drawing/2014/main" id="{0D9A1AA1-FE7D-7140-ACC3-7D96791C18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345" y="5486400"/>
              <a:ext cx="1193800" cy="304800"/>
            </a:xfrm>
            <a:prstGeom prst="rect">
              <a:avLst/>
            </a:prstGeom>
          </p:spPr>
        </p:pic>
        <p:pic>
          <p:nvPicPr>
            <p:cNvPr id="45" name="Picture 44" descr="latex-image-1.pdf">
              <a:extLst>
                <a:ext uri="{FF2B5EF4-FFF2-40B4-BE49-F238E27FC236}">
                  <a16:creationId xmlns:a16="http://schemas.microsoft.com/office/drawing/2014/main" id="{BB59DA89-B14C-D04F-A51B-D4CD0FE02E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800" y="4572000"/>
              <a:ext cx="1092200" cy="304800"/>
            </a:xfrm>
            <a:prstGeom prst="rect">
              <a:avLst/>
            </a:prstGeom>
          </p:spPr>
        </p:pic>
        <p:pic>
          <p:nvPicPr>
            <p:cNvPr id="46" name="Picture 45" descr="latex-image-1.pdf">
              <a:extLst>
                <a:ext uri="{FF2B5EF4-FFF2-40B4-BE49-F238E27FC236}">
                  <a16:creationId xmlns:a16="http://schemas.microsoft.com/office/drawing/2014/main" id="{025FCCAF-8F34-3E49-BDEC-8C0C26B9A2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352800"/>
              <a:ext cx="279400" cy="241300"/>
            </a:xfrm>
            <a:prstGeom prst="rect">
              <a:avLst/>
            </a:prstGeom>
          </p:spPr>
        </p:pic>
        <p:sp>
          <p:nvSpPr>
            <p:cNvPr id="47" name="Oval 18">
              <a:extLst>
                <a:ext uri="{FF2B5EF4-FFF2-40B4-BE49-F238E27FC236}">
                  <a16:creationId xmlns:a16="http://schemas.microsoft.com/office/drawing/2014/main" id="{C241D139-E26E-BC48-8FD7-F0585B4F43B5}"/>
                </a:ext>
              </a:extLst>
            </p:cNvPr>
            <p:cNvSpPr>
              <a:spLocks noChangeArrowheads="1"/>
            </p:cNvSpPr>
            <p:nvPr/>
          </p:nvSpPr>
          <p:spPr bwMode="auto">
            <a:xfrm>
              <a:off x="2235200" y="2173288"/>
              <a:ext cx="254000" cy="228600"/>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sp>
          <p:nvSpPr>
            <p:cNvPr id="48" name="Oval 17">
              <a:extLst>
                <a:ext uri="{FF2B5EF4-FFF2-40B4-BE49-F238E27FC236}">
                  <a16:creationId xmlns:a16="http://schemas.microsoft.com/office/drawing/2014/main" id="{4314E164-027D-A040-BBA1-F2CE709D0B18}"/>
                </a:ext>
              </a:extLst>
            </p:cNvPr>
            <p:cNvSpPr>
              <a:spLocks noChangeArrowheads="1"/>
            </p:cNvSpPr>
            <p:nvPr/>
          </p:nvSpPr>
          <p:spPr bwMode="auto">
            <a:xfrm>
              <a:off x="3073400" y="2819400"/>
              <a:ext cx="254000" cy="228600"/>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cxnSp>
          <p:nvCxnSpPr>
            <p:cNvPr id="49" name="Straight Connector 22">
              <a:extLst>
                <a:ext uri="{FF2B5EF4-FFF2-40B4-BE49-F238E27FC236}">
                  <a16:creationId xmlns:a16="http://schemas.microsoft.com/office/drawing/2014/main" id="{92BFC713-D46F-6842-B429-400303019547}"/>
                </a:ext>
              </a:extLst>
            </p:cNvPr>
            <p:cNvCxnSpPr>
              <a:cxnSpLocks noChangeShapeType="1"/>
            </p:cNvCxnSpPr>
            <p:nvPr/>
          </p:nvCxnSpPr>
          <p:spPr bwMode="auto">
            <a:xfrm>
              <a:off x="3200400" y="2287588"/>
              <a:ext cx="0" cy="646112"/>
            </a:xfrm>
            <a:prstGeom prst="line">
              <a:avLst/>
            </a:prstGeom>
            <a:noFill/>
            <a:ln w="28575">
              <a:solidFill>
                <a:schemeClr val="bg1"/>
              </a:solidFill>
              <a:prstDash val="sysDash"/>
              <a:round/>
              <a:headEnd type="stealth"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grpSp>
    </p:spTree>
    <p:extLst>
      <p:ext uri="{BB962C8B-B14F-4D97-AF65-F5344CB8AC3E}">
        <p14:creationId xmlns:p14="http://schemas.microsoft.com/office/powerpoint/2010/main" val="1215127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Application to many parameters and observations:</a:t>
            </a:r>
          </a:p>
        </p:txBody>
      </p:sp>
      <p:pic>
        <p:nvPicPr>
          <p:cNvPr id="4" name="Picture 3" descr="latex-image-1.pdf">
            <a:extLst>
              <a:ext uri="{FF2B5EF4-FFF2-40B4-BE49-F238E27FC236}">
                <a16:creationId xmlns:a16="http://schemas.microsoft.com/office/drawing/2014/main" id="{D266A8DF-39A4-1F40-96D9-207BE0D9F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90" y="2473035"/>
            <a:ext cx="8420100" cy="2159000"/>
          </a:xfrm>
          <a:prstGeom prst="rect">
            <a:avLst/>
          </a:prstGeom>
        </p:spPr>
      </p:pic>
      <p:sp>
        <p:nvSpPr>
          <p:cNvPr id="5" name="TextBox 3">
            <a:extLst>
              <a:ext uri="{FF2B5EF4-FFF2-40B4-BE49-F238E27FC236}">
                <a16:creationId xmlns:a16="http://schemas.microsoft.com/office/drawing/2014/main" id="{6D3E55B6-886A-FE4D-B257-60F8B415EA39}"/>
              </a:ext>
            </a:extLst>
          </p:cNvPr>
          <p:cNvSpPr txBox="1">
            <a:spLocks noChangeArrowheads="1"/>
          </p:cNvSpPr>
          <p:nvPr/>
        </p:nvSpPr>
        <p:spPr bwMode="auto">
          <a:xfrm rot="16200000">
            <a:off x="-196056" y="3339769"/>
            <a:ext cx="10064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NOBS</a:t>
            </a:r>
          </a:p>
        </p:txBody>
      </p:sp>
      <p:sp>
        <p:nvSpPr>
          <p:cNvPr id="6" name="TextBox 4">
            <a:extLst>
              <a:ext uri="{FF2B5EF4-FFF2-40B4-BE49-F238E27FC236}">
                <a16:creationId xmlns:a16="http://schemas.microsoft.com/office/drawing/2014/main" id="{97C78999-945C-324F-84FF-2BA8DDDEF30E}"/>
              </a:ext>
            </a:extLst>
          </p:cNvPr>
          <p:cNvSpPr txBox="1">
            <a:spLocks noChangeArrowheads="1"/>
          </p:cNvSpPr>
          <p:nvPr/>
        </p:nvSpPr>
        <p:spPr bwMode="auto">
          <a:xfrm>
            <a:off x="2022332" y="4719637"/>
            <a:ext cx="979488"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NPAR</a:t>
            </a:r>
            <a:endParaRPr lang="en-US" baseline="-25000" dirty="0">
              <a:solidFill>
                <a:srgbClr val="FFFF00"/>
              </a:solidFill>
            </a:endParaRPr>
          </a:p>
        </p:txBody>
      </p:sp>
    </p:spTree>
    <p:extLst>
      <p:ext uri="{BB962C8B-B14F-4D97-AF65-F5344CB8AC3E}">
        <p14:creationId xmlns:p14="http://schemas.microsoft.com/office/powerpoint/2010/main" val="1580973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Sum of squared weighted residuals:</a:t>
            </a:r>
          </a:p>
        </p:txBody>
      </p:sp>
      <p:pic>
        <p:nvPicPr>
          <p:cNvPr id="6" name="Picture 5">
            <a:extLst>
              <a:ext uri="{FF2B5EF4-FFF2-40B4-BE49-F238E27FC236}">
                <a16:creationId xmlns:a16="http://schemas.microsoft.com/office/drawing/2014/main" id="{EF6AC2BD-3F5D-A8D4-129A-5279F284B8CB}"/>
              </a:ext>
            </a:extLst>
          </p:cNvPr>
          <p:cNvPicPr>
            <a:picLocks noChangeAspect="1"/>
          </p:cNvPicPr>
          <p:nvPr/>
        </p:nvPicPr>
        <p:blipFill>
          <a:blip r:embed="rId2"/>
          <a:stretch>
            <a:fillRect/>
          </a:stretch>
        </p:blipFill>
        <p:spPr>
          <a:xfrm>
            <a:off x="1987550" y="2434936"/>
            <a:ext cx="5092700" cy="1257300"/>
          </a:xfrm>
          <a:prstGeom prst="rect">
            <a:avLst/>
          </a:prstGeom>
        </p:spPr>
      </p:pic>
      <p:pic>
        <p:nvPicPr>
          <p:cNvPr id="7" name="Picture 6">
            <a:extLst>
              <a:ext uri="{FF2B5EF4-FFF2-40B4-BE49-F238E27FC236}">
                <a16:creationId xmlns:a16="http://schemas.microsoft.com/office/drawing/2014/main" id="{2562D676-56D3-695A-EFAA-216D2BE794F0}"/>
              </a:ext>
            </a:extLst>
          </p:cNvPr>
          <p:cNvPicPr>
            <a:picLocks noChangeAspect="1"/>
          </p:cNvPicPr>
          <p:nvPr/>
        </p:nvPicPr>
        <p:blipFill>
          <a:blip r:embed="rId3"/>
          <a:stretch>
            <a:fillRect/>
          </a:stretch>
        </p:blipFill>
        <p:spPr>
          <a:xfrm>
            <a:off x="3535636" y="3968133"/>
            <a:ext cx="1549400" cy="1016000"/>
          </a:xfrm>
          <a:prstGeom prst="rect">
            <a:avLst/>
          </a:prstGeom>
        </p:spPr>
      </p:pic>
    </p:spTree>
    <p:extLst>
      <p:ext uri="{BB962C8B-B14F-4D97-AF65-F5344CB8AC3E}">
        <p14:creationId xmlns:p14="http://schemas.microsoft.com/office/powerpoint/2010/main" val="378781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a:xfrm>
            <a:off x="381000" y="1371600"/>
            <a:ext cx="8305800" cy="4495800"/>
          </a:xfrm>
        </p:spPr>
        <p:txBody>
          <a:bodyPr/>
          <a:lstStyle/>
          <a:p>
            <a:pPr marL="0" indent="0">
              <a:buNone/>
            </a:pPr>
            <a:r>
              <a:rPr lang="en-US" dirty="0"/>
              <a:t>Non-linear parameter estimation (response surface and Marquardt Lambda):</a:t>
            </a:r>
          </a:p>
        </p:txBody>
      </p:sp>
      <p:sp>
        <p:nvSpPr>
          <p:cNvPr id="6" name="Rectangle 5">
            <a:extLst>
              <a:ext uri="{FF2B5EF4-FFF2-40B4-BE49-F238E27FC236}">
                <a16:creationId xmlns:a16="http://schemas.microsoft.com/office/drawing/2014/main" id="{1E2382C5-A830-5C4B-8907-3A2E671D5EC5}"/>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9" name="Picture 8">
            <a:extLst>
              <a:ext uri="{FF2B5EF4-FFF2-40B4-BE49-F238E27FC236}">
                <a16:creationId xmlns:a16="http://schemas.microsoft.com/office/drawing/2014/main" id="{AA2CE79C-9DF3-74A3-686B-5FE440C7E6E4}"/>
              </a:ext>
            </a:extLst>
          </p:cNvPr>
          <p:cNvPicPr>
            <a:picLocks noChangeAspect="1"/>
          </p:cNvPicPr>
          <p:nvPr/>
        </p:nvPicPr>
        <p:blipFill>
          <a:blip r:embed="rId2"/>
          <a:stretch>
            <a:fillRect/>
          </a:stretch>
        </p:blipFill>
        <p:spPr>
          <a:xfrm>
            <a:off x="34984" y="2267260"/>
            <a:ext cx="2706373" cy="3070692"/>
          </a:xfrm>
          <a:prstGeom prst="rect">
            <a:avLst/>
          </a:prstGeom>
        </p:spPr>
      </p:pic>
      <p:pic>
        <p:nvPicPr>
          <p:cNvPr id="11" name="Picture 10" descr="Chart&#10;&#10;Description automatically generated">
            <a:extLst>
              <a:ext uri="{FF2B5EF4-FFF2-40B4-BE49-F238E27FC236}">
                <a16:creationId xmlns:a16="http://schemas.microsoft.com/office/drawing/2014/main" id="{B28D9EF0-D8C4-8C96-0E51-C89F47189A9F}"/>
              </a:ext>
            </a:extLst>
          </p:cNvPr>
          <p:cNvPicPr>
            <a:picLocks noChangeAspect="1"/>
          </p:cNvPicPr>
          <p:nvPr/>
        </p:nvPicPr>
        <p:blipFill>
          <a:blip r:embed="rId3"/>
          <a:stretch>
            <a:fillRect/>
          </a:stretch>
        </p:blipFill>
        <p:spPr>
          <a:xfrm>
            <a:off x="5990532" y="2241237"/>
            <a:ext cx="3122738" cy="3122738"/>
          </a:xfrm>
          <a:prstGeom prst="rect">
            <a:avLst/>
          </a:prstGeom>
        </p:spPr>
      </p:pic>
      <p:pic>
        <p:nvPicPr>
          <p:cNvPr id="13" name="Picture 12" descr="Chart&#10;&#10;Description automatically generated">
            <a:extLst>
              <a:ext uri="{FF2B5EF4-FFF2-40B4-BE49-F238E27FC236}">
                <a16:creationId xmlns:a16="http://schemas.microsoft.com/office/drawing/2014/main" id="{92EF80CA-6C49-FCE5-BA9E-B9352F4E025A}"/>
              </a:ext>
            </a:extLst>
          </p:cNvPr>
          <p:cNvPicPr>
            <a:picLocks noChangeAspect="1"/>
          </p:cNvPicPr>
          <p:nvPr/>
        </p:nvPicPr>
        <p:blipFill>
          <a:blip r:embed="rId4"/>
          <a:stretch>
            <a:fillRect/>
          </a:stretch>
        </p:blipFill>
        <p:spPr>
          <a:xfrm>
            <a:off x="2804575" y="2241237"/>
            <a:ext cx="3122738" cy="3122738"/>
          </a:xfrm>
          <a:prstGeom prst="rect">
            <a:avLst/>
          </a:prstGeom>
        </p:spPr>
      </p:pic>
    </p:spTree>
    <p:extLst>
      <p:ext uri="{BB962C8B-B14F-4D97-AF65-F5344CB8AC3E}">
        <p14:creationId xmlns:p14="http://schemas.microsoft.com/office/powerpoint/2010/main" val="4078552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Execution procedure:</a:t>
            </a:r>
          </a:p>
        </p:txBody>
      </p:sp>
      <p:pic>
        <p:nvPicPr>
          <p:cNvPr id="4" name="Picture 2" descr="PEST - writes input files, reads model output files - Input files, Model, Output files">
            <a:extLst>
              <a:ext uri="{FF2B5EF4-FFF2-40B4-BE49-F238E27FC236}">
                <a16:creationId xmlns:a16="http://schemas.microsoft.com/office/drawing/2014/main" id="{2ACB5D8A-44D8-7845-B0C4-DC0A4D038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4" y="2009775"/>
            <a:ext cx="4724400" cy="4695825"/>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pic>
      <p:pic>
        <p:nvPicPr>
          <p:cNvPr id="5" name="Content Placeholder 3" descr="D:\users\langevin\Pompano_SWI\papers\hydrogeology\figures\Fig_obs-vs-sim\fig.png">
            <a:extLst>
              <a:ext uri="{FF2B5EF4-FFF2-40B4-BE49-F238E27FC236}">
                <a16:creationId xmlns:a16="http://schemas.microsoft.com/office/drawing/2014/main" id="{CBEEEE0E-EFA1-1044-B483-BD21ED2AC391}"/>
              </a:ext>
            </a:extLst>
          </p:cNvPr>
          <p:cNvPicPr>
            <a:picLocks noChangeAspect="1"/>
          </p:cNvPicPr>
          <p:nvPr/>
        </p:nvPicPr>
        <p:blipFill>
          <a:blip r:embed="rId3">
            <a:extLst>
              <a:ext uri="{28A0092B-C50C-407E-A947-70E740481C1C}">
                <a14:useLocalDpi xmlns:a14="http://schemas.microsoft.com/office/drawing/2010/main" val="0"/>
              </a:ext>
            </a:extLst>
          </a:blip>
          <a:srcRect t="8640" b="5646"/>
          <a:stretch>
            <a:fillRect/>
          </a:stretch>
        </p:blipFill>
        <p:spPr bwMode="auto">
          <a:xfrm>
            <a:off x="5189676" y="2009775"/>
            <a:ext cx="3810314" cy="469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527601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pic>
        <p:nvPicPr>
          <p:cNvPr id="5" name="Picture 4">
            <a:extLst>
              <a:ext uri="{FF2B5EF4-FFF2-40B4-BE49-F238E27FC236}">
                <a16:creationId xmlns:a16="http://schemas.microsoft.com/office/drawing/2014/main" id="{A6276CA2-CE7F-47F6-C676-95BD2D03D25A}"/>
              </a:ext>
            </a:extLst>
          </p:cNvPr>
          <p:cNvPicPr>
            <a:picLocks noChangeAspect="1"/>
          </p:cNvPicPr>
          <p:nvPr/>
        </p:nvPicPr>
        <p:blipFill>
          <a:blip r:embed="rId2"/>
          <a:stretch>
            <a:fillRect/>
          </a:stretch>
        </p:blipFill>
        <p:spPr>
          <a:xfrm>
            <a:off x="6076394" y="4415055"/>
            <a:ext cx="2996596" cy="2368713"/>
          </a:xfrm>
          <a:prstGeom prst="rect">
            <a:avLst/>
          </a:prstGeom>
        </p:spPr>
      </p:pic>
      <p:sp>
        <p:nvSpPr>
          <p:cNvPr id="12" name="Content Placeholder 2">
            <a:extLst>
              <a:ext uri="{FF2B5EF4-FFF2-40B4-BE49-F238E27FC236}">
                <a16:creationId xmlns:a16="http://schemas.microsoft.com/office/drawing/2014/main" id="{E4E92333-F974-5D82-A237-DF9EEA10516F}"/>
              </a:ext>
            </a:extLst>
          </p:cNvPr>
          <p:cNvSpPr>
            <a:spLocks noGrp="1"/>
          </p:cNvSpPr>
          <p:nvPr>
            <p:ph idx="1"/>
          </p:nvPr>
        </p:nvSpPr>
        <p:spPr>
          <a:xfrm>
            <a:off x="381000" y="977460"/>
            <a:ext cx="8305800" cy="4495800"/>
          </a:xfrm>
        </p:spPr>
        <p:txBody>
          <a:bodyPr/>
          <a:lstStyle/>
          <a:p>
            <a:r>
              <a:rPr lang="en-US" dirty="0"/>
              <a:t>Probabilistic Capture Zones for the Rondout-</a:t>
            </a:r>
            <a:r>
              <a:rPr lang="en-US" dirty="0" err="1"/>
              <a:t>Neversink</a:t>
            </a:r>
            <a:r>
              <a:rPr lang="en-US" dirty="0"/>
              <a:t> basins in New York</a:t>
            </a:r>
          </a:p>
          <a:p>
            <a:endParaRPr lang="en-US" dirty="0"/>
          </a:p>
          <a:p>
            <a:endParaRPr lang="en-US" dirty="0"/>
          </a:p>
        </p:txBody>
      </p:sp>
      <p:pic>
        <p:nvPicPr>
          <p:cNvPr id="14" name="Picture 13">
            <a:extLst>
              <a:ext uri="{FF2B5EF4-FFF2-40B4-BE49-F238E27FC236}">
                <a16:creationId xmlns:a16="http://schemas.microsoft.com/office/drawing/2014/main" id="{FEC35BB6-D411-86BB-A93B-EED78E9A141C}"/>
              </a:ext>
            </a:extLst>
          </p:cNvPr>
          <p:cNvPicPr>
            <a:picLocks noChangeAspect="1"/>
          </p:cNvPicPr>
          <p:nvPr/>
        </p:nvPicPr>
        <p:blipFill>
          <a:blip r:embed="rId3"/>
          <a:stretch>
            <a:fillRect/>
          </a:stretch>
        </p:blipFill>
        <p:spPr>
          <a:xfrm>
            <a:off x="68050" y="2396171"/>
            <a:ext cx="2263905" cy="2908460"/>
          </a:xfrm>
          <a:prstGeom prst="rect">
            <a:avLst/>
          </a:prstGeom>
        </p:spPr>
      </p:pic>
      <p:pic>
        <p:nvPicPr>
          <p:cNvPr id="15" name="Picture 14">
            <a:extLst>
              <a:ext uri="{FF2B5EF4-FFF2-40B4-BE49-F238E27FC236}">
                <a16:creationId xmlns:a16="http://schemas.microsoft.com/office/drawing/2014/main" id="{2C5B3A99-1CF6-5EC9-E0A1-883A70309E35}"/>
              </a:ext>
            </a:extLst>
          </p:cNvPr>
          <p:cNvPicPr>
            <a:picLocks noChangeAspect="1"/>
          </p:cNvPicPr>
          <p:nvPr/>
        </p:nvPicPr>
        <p:blipFill>
          <a:blip r:embed="rId4"/>
          <a:stretch>
            <a:fillRect/>
          </a:stretch>
        </p:blipFill>
        <p:spPr>
          <a:xfrm>
            <a:off x="2107810" y="2751584"/>
            <a:ext cx="2247953" cy="2908461"/>
          </a:xfrm>
          <a:prstGeom prst="rect">
            <a:avLst/>
          </a:prstGeom>
        </p:spPr>
      </p:pic>
      <p:sp>
        <p:nvSpPr>
          <p:cNvPr id="16" name="TextBox 15">
            <a:extLst>
              <a:ext uri="{FF2B5EF4-FFF2-40B4-BE49-F238E27FC236}">
                <a16:creationId xmlns:a16="http://schemas.microsoft.com/office/drawing/2014/main" id="{4767974B-997A-371E-6CB9-6FC50AD25C7D}"/>
              </a:ext>
            </a:extLst>
          </p:cNvPr>
          <p:cNvSpPr txBox="1"/>
          <p:nvPr/>
        </p:nvSpPr>
        <p:spPr>
          <a:xfrm>
            <a:off x="4279800" y="3164663"/>
            <a:ext cx="2035610" cy="523220"/>
          </a:xfrm>
          <a:prstGeom prst="rect">
            <a:avLst/>
          </a:prstGeom>
          <a:noFill/>
        </p:spPr>
        <p:txBody>
          <a:bodyPr wrap="square">
            <a:spAutoFit/>
          </a:bodyPr>
          <a:lstStyle/>
          <a:p>
            <a:r>
              <a:rPr lang="en-US" sz="1400" dirty="0">
                <a:hlinkClick r:id="rId5"/>
              </a:rPr>
              <a:t>https://doi.org/10.1111/</a:t>
            </a:r>
          </a:p>
          <a:p>
            <a:r>
              <a:rPr lang="en-US" sz="1400" dirty="0">
                <a:hlinkClick r:id="rId5"/>
              </a:rPr>
              <a:t>gwat.13129</a:t>
            </a:r>
            <a:endParaRPr lang="en-US" sz="1400" dirty="0"/>
          </a:p>
        </p:txBody>
      </p:sp>
      <p:sp>
        <p:nvSpPr>
          <p:cNvPr id="17" name="TextBox 16">
            <a:extLst>
              <a:ext uri="{FF2B5EF4-FFF2-40B4-BE49-F238E27FC236}">
                <a16:creationId xmlns:a16="http://schemas.microsoft.com/office/drawing/2014/main" id="{39CD250D-C980-A8BB-09D7-855D748481DF}"/>
              </a:ext>
            </a:extLst>
          </p:cNvPr>
          <p:cNvSpPr txBox="1"/>
          <p:nvPr/>
        </p:nvSpPr>
        <p:spPr>
          <a:xfrm>
            <a:off x="38989" y="1894898"/>
            <a:ext cx="2179396" cy="523220"/>
          </a:xfrm>
          <a:prstGeom prst="rect">
            <a:avLst/>
          </a:prstGeom>
          <a:noFill/>
        </p:spPr>
        <p:txBody>
          <a:bodyPr wrap="square">
            <a:spAutoFit/>
          </a:bodyPr>
          <a:lstStyle/>
          <a:p>
            <a:r>
              <a:rPr lang="en-US" sz="1400" dirty="0">
                <a:hlinkClick r:id="rId6"/>
              </a:rPr>
              <a:t>https://doi.org/10.3133/</a:t>
            </a:r>
          </a:p>
          <a:p>
            <a:r>
              <a:rPr lang="en-US" sz="1400" dirty="0">
                <a:hlinkClick r:id="rId6"/>
              </a:rPr>
              <a:t>sir20215112</a:t>
            </a:r>
            <a:endParaRPr lang="en-US" sz="1400" dirty="0"/>
          </a:p>
        </p:txBody>
      </p:sp>
      <p:sp>
        <p:nvSpPr>
          <p:cNvPr id="18" name="TextBox 17">
            <a:extLst>
              <a:ext uri="{FF2B5EF4-FFF2-40B4-BE49-F238E27FC236}">
                <a16:creationId xmlns:a16="http://schemas.microsoft.com/office/drawing/2014/main" id="{4B25798B-DD8E-0F7D-7D06-4B841ABFBF5F}"/>
              </a:ext>
            </a:extLst>
          </p:cNvPr>
          <p:cNvSpPr txBox="1"/>
          <p:nvPr/>
        </p:nvSpPr>
        <p:spPr>
          <a:xfrm>
            <a:off x="2254161" y="2312268"/>
            <a:ext cx="2179396" cy="523220"/>
          </a:xfrm>
          <a:prstGeom prst="rect">
            <a:avLst/>
          </a:prstGeom>
          <a:noFill/>
        </p:spPr>
        <p:txBody>
          <a:bodyPr wrap="square">
            <a:spAutoFit/>
          </a:bodyPr>
          <a:lstStyle/>
          <a:p>
            <a:r>
              <a:rPr lang="en-US" sz="1400" dirty="0">
                <a:solidFill>
                  <a:srgbClr val="0070C0"/>
                </a:solidFill>
                <a:hlinkClick r:id="rId7">
                  <a:extLst>
                    <a:ext uri="{A12FA001-AC4F-418D-AE19-62706E023703}">
                      <ahyp:hlinkClr xmlns:ahyp="http://schemas.microsoft.com/office/drawing/2018/hyperlinkcolor" val="tx"/>
                    </a:ext>
                  </a:extLst>
                </a:hlinkClick>
              </a:rPr>
              <a:t>https://doi.org/10.3133/</a:t>
            </a:r>
          </a:p>
          <a:p>
            <a:r>
              <a:rPr lang="en-US" sz="1400" dirty="0">
                <a:solidFill>
                  <a:srgbClr val="0070C0"/>
                </a:solidFill>
                <a:hlinkClick r:id="rId7">
                  <a:extLst>
                    <a:ext uri="{A12FA001-AC4F-418D-AE19-62706E023703}">
                      <ahyp:hlinkClr xmlns:ahyp="http://schemas.microsoft.com/office/drawing/2018/hyperlinkcolor" val="tx"/>
                    </a:ext>
                  </a:extLst>
                </a:hlinkClick>
              </a:rPr>
              <a:t>sir20225024</a:t>
            </a:r>
            <a:endParaRPr lang="en-US" sz="1400" dirty="0">
              <a:solidFill>
                <a:srgbClr val="0070C0"/>
              </a:solidFill>
            </a:endParaRPr>
          </a:p>
        </p:txBody>
      </p:sp>
      <p:pic>
        <p:nvPicPr>
          <p:cNvPr id="13" name="Picture 12">
            <a:extLst>
              <a:ext uri="{FF2B5EF4-FFF2-40B4-BE49-F238E27FC236}">
                <a16:creationId xmlns:a16="http://schemas.microsoft.com/office/drawing/2014/main" id="{2C1B4326-78E5-C1E0-0885-6234EA32F191}"/>
              </a:ext>
            </a:extLst>
          </p:cNvPr>
          <p:cNvPicPr>
            <a:picLocks noChangeAspect="1"/>
          </p:cNvPicPr>
          <p:nvPr/>
        </p:nvPicPr>
        <p:blipFill>
          <a:blip r:embed="rId8"/>
          <a:stretch>
            <a:fillRect/>
          </a:stretch>
        </p:blipFill>
        <p:spPr>
          <a:xfrm>
            <a:off x="3686618" y="3654265"/>
            <a:ext cx="2395955" cy="2644055"/>
          </a:xfrm>
          <a:prstGeom prst="rect">
            <a:avLst/>
          </a:prstGeom>
        </p:spPr>
      </p:pic>
      <p:sp>
        <p:nvSpPr>
          <p:cNvPr id="19" name="TextBox 18">
            <a:extLst>
              <a:ext uri="{FF2B5EF4-FFF2-40B4-BE49-F238E27FC236}">
                <a16:creationId xmlns:a16="http://schemas.microsoft.com/office/drawing/2014/main" id="{D9EE5DB3-54FB-6433-1C76-ADC9A7C456F7}"/>
              </a:ext>
            </a:extLst>
          </p:cNvPr>
          <p:cNvSpPr txBox="1"/>
          <p:nvPr/>
        </p:nvSpPr>
        <p:spPr>
          <a:xfrm>
            <a:off x="5934571" y="3944204"/>
            <a:ext cx="2649287" cy="523220"/>
          </a:xfrm>
          <a:prstGeom prst="rect">
            <a:avLst/>
          </a:prstGeom>
          <a:noFill/>
        </p:spPr>
        <p:txBody>
          <a:bodyPr wrap="square">
            <a:spAutoFit/>
          </a:bodyPr>
          <a:lstStyle/>
          <a:p>
            <a:pPr algn="r"/>
            <a:r>
              <a:rPr lang="en-US" sz="1400" dirty="0">
                <a:hlinkClick r:id="rId9"/>
              </a:rPr>
              <a:t>https://github.com/DOI-usgs/</a:t>
            </a:r>
          </a:p>
          <a:p>
            <a:pPr algn="r"/>
            <a:r>
              <a:rPr lang="en-US" sz="1400" dirty="0">
                <a:hlinkClick r:id="rId9"/>
              </a:rPr>
              <a:t>neversink_workflow</a:t>
            </a:r>
            <a:endParaRPr lang="en-US" sz="1400" dirty="0"/>
          </a:p>
        </p:txBody>
      </p:sp>
    </p:spTree>
    <p:extLst>
      <p:ext uri="{BB962C8B-B14F-4D97-AF65-F5344CB8AC3E}">
        <p14:creationId xmlns:p14="http://schemas.microsoft.com/office/powerpoint/2010/main" val="3880258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sp>
        <p:nvSpPr>
          <p:cNvPr id="3" name="TextBox 2">
            <a:extLst>
              <a:ext uri="{FF2B5EF4-FFF2-40B4-BE49-F238E27FC236}">
                <a16:creationId xmlns:a16="http://schemas.microsoft.com/office/drawing/2014/main" id="{F783EAA2-874B-56EF-89F7-27A06BE127FB}"/>
              </a:ext>
            </a:extLst>
          </p:cNvPr>
          <p:cNvSpPr txBox="1"/>
          <p:nvPr/>
        </p:nvSpPr>
        <p:spPr>
          <a:xfrm>
            <a:off x="96253" y="1622776"/>
            <a:ext cx="4324606" cy="4524315"/>
          </a:xfrm>
          <a:prstGeom prst="rect">
            <a:avLst/>
          </a:prstGeom>
          <a:noFill/>
        </p:spPr>
        <p:txBody>
          <a:bodyPr wrap="square" rtlCol="0">
            <a:spAutoFit/>
          </a:bodyPr>
          <a:lstStyle/>
          <a:p>
            <a:r>
              <a:rPr lang="en-US" sz="2400" i="1" dirty="0">
                <a:solidFill>
                  <a:schemeClr val="bg1"/>
                </a:solidFill>
                <a:latin typeface="Segoe UI" panose="020B0502040204020203" pitchFamily="34" charset="0"/>
                <a:cs typeface="Segoe UI" panose="020B0502040204020203" pitchFamily="34" charset="0"/>
              </a:rPr>
              <a:t>Risk-based decision-support system for wellhead protection in a glacial aquifer in the the </a:t>
            </a:r>
            <a:r>
              <a:rPr lang="en-US" sz="2400" i="1" dirty="0" err="1">
                <a:solidFill>
                  <a:schemeClr val="bg1"/>
                </a:solidFill>
                <a:latin typeface="Segoe UI" panose="020B0502040204020203" pitchFamily="34" charset="0"/>
                <a:cs typeface="Segoe UI" panose="020B0502040204020203" pitchFamily="34" charset="0"/>
              </a:rPr>
              <a:t>Neversink</a:t>
            </a:r>
            <a:r>
              <a:rPr lang="en-US" sz="2400" i="1" dirty="0">
                <a:solidFill>
                  <a:schemeClr val="bg1"/>
                </a:solidFill>
                <a:latin typeface="Segoe UI" panose="020B0502040204020203" pitchFamily="34" charset="0"/>
                <a:cs typeface="Segoe UI" panose="020B0502040204020203" pitchFamily="34" charset="0"/>
              </a:rPr>
              <a:t>-Rondout Basin, New York</a:t>
            </a:r>
          </a:p>
          <a:p>
            <a:endParaRPr lang="en-US" sz="2400" i="1" dirty="0">
              <a:solidFill>
                <a:schemeClr val="bg1"/>
              </a:solidFill>
              <a:latin typeface="Segoe UI" panose="020B0502040204020203" pitchFamily="34" charset="0"/>
              <a:cs typeface="Segoe UI" panose="020B0502040204020203" pitchFamily="34" charset="0"/>
            </a:endParaRPr>
          </a:p>
          <a:p>
            <a:r>
              <a:rPr lang="en-US" sz="2400" i="1" dirty="0">
                <a:solidFill>
                  <a:schemeClr val="bg1"/>
                </a:solidFill>
                <a:latin typeface="Segoe UI" panose="020B0502040204020203" pitchFamily="34" charset="0"/>
                <a:cs typeface="Segoe UI" panose="020B0502040204020203" pitchFamily="34" charset="0"/>
              </a:rPr>
              <a:t>Making a Bayesian update, incorporating observation information into a prior conceptualization</a:t>
            </a:r>
          </a:p>
          <a:p>
            <a:endParaRPr lang="en-US" sz="2400" i="1" dirty="0">
              <a:latin typeface="Segoe UI" panose="020B0502040204020203" pitchFamily="34" charset="0"/>
              <a:cs typeface="Segoe UI" panose="020B0502040204020203" pitchFamily="34" charset="0"/>
            </a:endParaRPr>
          </a:p>
          <a:p>
            <a:endParaRPr lang="en-US" sz="2400" i="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E5D76CD-1250-DD18-0F53-A33D47B71907}"/>
              </a:ext>
            </a:extLst>
          </p:cNvPr>
          <p:cNvPicPr>
            <a:picLocks noChangeAspect="1"/>
          </p:cNvPicPr>
          <p:nvPr/>
        </p:nvPicPr>
        <p:blipFill>
          <a:blip r:embed="rId2"/>
          <a:stretch>
            <a:fillRect/>
          </a:stretch>
        </p:blipFill>
        <p:spPr>
          <a:xfrm>
            <a:off x="4324606" y="1037832"/>
            <a:ext cx="4723141" cy="566776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A49433B9-B4C9-C9CE-851E-2B7D18A3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875" y="4107730"/>
            <a:ext cx="1301141" cy="1009369"/>
          </a:xfrm>
          <a:prstGeom prst="rect">
            <a:avLst/>
          </a:prstGeom>
        </p:spPr>
      </p:pic>
    </p:spTree>
    <p:extLst>
      <p:ext uri="{BB962C8B-B14F-4D97-AF65-F5344CB8AC3E}">
        <p14:creationId xmlns:p14="http://schemas.microsoft.com/office/powerpoint/2010/main" val="1485133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381000" y="-47296"/>
            <a:ext cx="8305800" cy="1143000"/>
          </a:xfrm>
        </p:spPr>
        <p:txBody>
          <a:bodyPr/>
          <a:lstStyle/>
          <a:p>
            <a:r>
              <a:rPr lang="en-US" dirty="0"/>
              <a:t>Model Calibration Examples</a:t>
            </a:r>
          </a:p>
        </p:txBody>
      </p:sp>
      <p:pic>
        <p:nvPicPr>
          <p:cNvPr id="3" name="Picture 2">
            <a:extLst>
              <a:ext uri="{FF2B5EF4-FFF2-40B4-BE49-F238E27FC236}">
                <a16:creationId xmlns:a16="http://schemas.microsoft.com/office/drawing/2014/main" id="{E83CD15B-12D5-39BE-3D4F-FF8E36A756D2}"/>
              </a:ext>
            </a:extLst>
          </p:cNvPr>
          <p:cNvPicPr>
            <a:picLocks noChangeAspect="1"/>
          </p:cNvPicPr>
          <p:nvPr/>
        </p:nvPicPr>
        <p:blipFill>
          <a:blip r:embed="rId2"/>
          <a:stretch>
            <a:fillRect/>
          </a:stretch>
        </p:blipFill>
        <p:spPr>
          <a:xfrm>
            <a:off x="5344809" y="1177205"/>
            <a:ext cx="3159328" cy="5152516"/>
          </a:xfrm>
          <a:prstGeom prst="rect">
            <a:avLst/>
          </a:prstGeom>
        </p:spPr>
      </p:pic>
      <p:sp>
        <p:nvSpPr>
          <p:cNvPr id="5" name="TextBox 4">
            <a:extLst>
              <a:ext uri="{FF2B5EF4-FFF2-40B4-BE49-F238E27FC236}">
                <a16:creationId xmlns:a16="http://schemas.microsoft.com/office/drawing/2014/main" id="{BFB56151-50CC-C76F-366B-EA47B3399616}"/>
              </a:ext>
            </a:extLst>
          </p:cNvPr>
          <p:cNvSpPr txBox="1"/>
          <p:nvPr/>
        </p:nvSpPr>
        <p:spPr>
          <a:xfrm>
            <a:off x="383091" y="763367"/>
            <a:ext cx="2249334"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1: All Lithologies</a:t>
            </a:r>
          </a:p>
        </p:txBody>
      </p:sp>
      <p:sp>
        <p:nvSpPr>
          <p:cNvPr id="6" name="TextBox 5">
            <a:extLst>
              <a:ext uri="{FF2B5EF4-FFF2-40B4-BE49-F238E27FC236}">
                <a16:creationId xmlns:a16="http://schemas.microsoft.com/office/drawing/2014/main" id="{2DF3B5B0-8F62-3B07-4C31-DF3400D54F1F}"/>
              </a:ext>
            </a:extLst>
          </p:cNvPr>
          <p:cNvSpPr txBox="1"/>
          <p:nvPr/>
        </p:nvSpPr>
        <p:spPr>
          <a:xfrm>
            <a:off x="383091" y="3425455"/>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3: Glacial</a:t>
            </a:r>
          </a:p>
        </p:txBody>
      </p:sp>
      <p:sp>
        <p:nvSpPr>
          <p:cNvPr id="7" name="TextBox 6">
            <a:extLst>
              <a:ext uri="{FF2B5EF4-FFF2-40B4-BE49-F238E27FC236}">
                <a16:creationId xmlns:a16="http://schemas.microsoft.com/office/drawing/2014/main" id="{8B0059B8-9BED-BE74-A0FB-19285F03CE4E}"/>
              </a:ext>
            </a:extLst>
          </p:cNvPr>
          <p:cNvSpPr txBox="1"/>
          <p:nvPr/>
        </p:nvSpPr>
        <p:spPr>
          <a:xfrm>
            <a:off x="2718088" y="763367"/>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2: Glacial</a:t>
            </a:r>
          </a:p>
        </p:txBody>
      </p:sp>
      <p:pic>
        <p:nvPicPr>
          <p:cNvPr id="9" name="Picture 8">
            <a:extLst>
              <a:ext uri="{FF2B5EF4-FFF2-40B4-BE49-F238E27FC236}">
                <a16:creationId xmlns:a16="http://schemas.microsoft.com/office/drawing/2014/main" id="{ED6FFB61-7152-7943-CC95-A934201F2CB7}"/>
              </a:ext>
            </a:extLst>
          </p:cNvPr>
          <p:cNvPicPr>
            <a:picLocks noChangeAspect="1"/>
          </p:cNvPicPr>
          <p:nvPr/>
        </p:nvPicPr>
        <p:blipFill>
          <a:blip r:embed="rId3"/>
          <a:stretch>
            <a:fillRect/>
          </a:stretch>
        </p:blipFill>
        <p:spPr>
          <a:xfrm>
            <a:off x="361788" y="1129395"/>
            <a:ext cx="2109669" cy="2309091"/>
          </a:xfrm>
          <a:prstGeom prst="rect">
            <a:avLst/>
          </a:prstGeom>
        </p:spPr>
      </p:pic>
      <p:pic>
        <p:nvPicPr>
          <p:cNvPr id="10" name="Picture 9">
            <a:extLst>
              <a:ext uri="{FF2B5EF4-FFF2-40B4-BE49-F238E27FC236}">
                <a16:creationId xmlns:a16="http://schemas.microsoft.com/office/drawing/2014/main" id="{C59CC84A-5785-023E-7D9F-5BC19E81DF40}"/>
              </a:ext>
            </a:extLst>
          </p:cNvPr>
          <p:cNvPicPr>
            <a:picLocks noChangeAspect="1"/>
          </p:cNvPicPr>
          <p:nvPr/>
        </p:nvPicPr>
        <p:blipFill>
          <a:blip r:embed="rId4"/>
          <a:stretch>
            <a:fillRect/>
          </a:stretch>
        </p:blipFill>
        <p:spPr>
          <a:xfrm>
            <a:off x="2808791" y="1143909"/>
            <a:ext cx="2109669" cy="2309091"/>
          </a:xfrm>
          <a:prstGeom prst="rect">
            <a:avLst/>
          </a:prstGeom>
        </p:spPr>
      </p:pic>
      <p:pic>
        <p:nvPicPr>
          <p:cNvPr id="11" name="Picture 10">
            <a:extLst>
              <a:ext uri="{FF2B5EF4-FFF2-40B4-BE49-F238E27FC236}">
                <a16:creationId xmlns:a16="http://schemas.microsoft.com/office/drawing/2014/main" id="{4CC45ABA-C282-B12A-658E-FA0FC059B81F}"/>
              </a:ext>
            </a:extLst>
          </p:cNvPr>
          <p:cNvPicPr>
            <a:picLocks noChangeAspect="1"/>
          </p:cNvPicPr>
          <p:nvPr/>
        </p:nvPicPr>
        <p:blipFill>
          <a:blip r:embed="rId5"/>
          <a:stretch>
            <a:fillRect/>
          </a:stretch>
        </p:blipFill>
        <p:spPr>
          <a:xfrm>
            <a:off x="2808791" y="3753463"/>
            <a:ext cx="2109669" cy="2309091"/>
          </a:xfrm>
          <a:prstGeom prst="rect">
            <a:avLst/>
          </a:prstGeom>
        </p:spPr>
      </p:pic>
      <p:sp>
        <p:nvSpPr>
          <p:cNvPr id="12" name="TextBox 11">
            <a:extLst>
              <a:ext uri="{FF2B5EF4-FFF2-40B4-BE49-F238E27FC236}">
                <a16:creationId xmlns:a16="http://schemas.microsoft.com/office/drawing/2014/main" id="{AF98E93D-E927-D011-FA06-19637381DB81}"/>
              </a:ext>
            </a:extLst>
          </p:cNvPr>
          <p:cNvSpPr txBox="1"/>
          <p:nvPr/>
        </p:nvSpPr>
        <p:spPr>
          <a:xfrm>
            <a:off x="2673872" y="3425455"/>
            <a:ext cx="1736373"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4: Bedrock</a:t>
            </a:r>
          </a:p>
        </p:txBody>
      </p:sp>
      <p:pic>
        <p:nvPicPr>
          <p:cNvPr id="13" name="Picture 12">
            <a:extLst>
              <a:ext uri="{FF2B5EF4-FFF2-40B4-BE49-F238E27FC236}">
                <a16:creationId xmlns:a16="http://schemas.microsoft.com/office/drawing/2014/main" id="{1E8D5D3D-1E8D-06EA-DFCB-38439222DF32}"/>
              </a:ext>
            </a:extLst>
          </p:cNvPr>
          <p:cNvPicPr>
            <a:picLocks noChangeAspect="1"/>
          </p:cNvPicPr>
          <p:nvPr/>
        </p:nvPicPr>
        <p:blipFill>
          <a:blip r:embed="rId6"/>
          <a:stretch>
            <a:fillRect/>
          </a:stretch>
        </p:blipFill>
        <p:spPr>
          <a:xfrm>
            <a:off x="355764" y="3753463"/>
            <a:ext cx="2109669" cy="2309091"/>
          </a:xfrm>
          <a:prstGeom prst="rect">
            <a:avLst/>
          </a:prstGeom>
        </p:spPr>
      </p:pic>
      <p:sp>
        <p:nvSpPr>
          <p:cNvPr id="14" name="TextBox 13">
            <a:extLst>
              <a:ext uri="{FF2B5EF4-FFF2-40B4-BE49-F238E27FC236}">
                <a16:creationId xmlns:a16="http://schemas.microsoft.com/office/drawing/2014/main" id="{0A3806AF-32B0-48D8-9EEA-533DFA8D29B3}"/>
              </a:ext>
            </a:extLst>
          </p:cNvPr>
          <p:cNvSpPr txBox="1"/>
          <p:nvPr/>
        </p:nvSpPr>
        <p:spPr>
          <a:xfrm>
            <a:off x="6189716" y="66691"/>
            <a:ext cx="2893228" cy="1077218"/>
          </a:xfrm>
          <a:prstGeom prst="rect">
            <a:avLst/>
          </a:prstGeom>
          <a:noFill/>
        </p:spPr>
        <p:txBody>
          <a:bodyPr wrap="none" rtlCol="0">
            <a:spAutoFit/>
          </a:bodyPr>
          <a:lstStyle/>
          <a:p>
            <a:pPr algn="ctr"/>
            <a:r>
              <a:rPr lang="en-US" sz="1600" dirty="0">
                <a:solidFill>
                  <a:schemeClr val="bg1"/>
                </a:solidFill>
                <a:latin typeface="Segoe UI" panose="020B0502040204020203" pitchFamily="34" charset="0"/>
                <a:cs typeface="Segoe UI" panose="020B0502040204020203" pitchFamily="34" charset="0"/>
              </a:rPr>
              <a:t>MODFLOW 6 --- </a:t>
            </a:r>
          </a:p>
          <a:p>
            <a:pPr algn="ctr"/>
            <a:r>
              <a:rPr lang="en-US" sz="1600" dirty="0">
                <a:solidFill>
                  <a:schemeClr val="bg1"/>
                </a:solidFill>
                <a:latin typeface="Segoe UI" panose="020B0502040204020203" pitchFamily="34" charset="0"/>
                <a:cs typeface="Segoe UI" panose="020B0502040204020203" pitchFamily="34" charset="0"/>
              </a:rPr>
              <a:t>removing </a:t>
            </a:r>
          </a:p>
          <a:p>
            <a:pPr algn="ctr"/>
            <a:r>
              <a:rPr lang="en-US" sz="1600" dirty="0">
                <a:solidFill>
                  <a:schemeClr val="bg1"/>
                </a:solidFill>
                <a:latin typeface="Segoe UI" panose="020B0502040204020203" pitchFamily="34" charset="0"/>
                <a:cs typeface="Segoe UI" panose="020B0502040204020203" pitchFamily="34" charset="0"/>
              </a:rPr>
              <a:t>inactive cells</a:t>
            </a:r>
          </a:p>
          <a:p>
            <a:r>
              <a:rPr lang="en-US" sz="1600" dirty="0">
                <a:solidFill>
                  <a:schemeClr val="bg1"/>
                </a:solidFill>
                <a:latin typeface="Segoe UI" panose="020B0502040204020203" pitchFamily="34" charset="0"/>
                <a:cs typeface="Segoe UI" panose="020B0502040204020203" pitchFamily="34" charset="0"/>
              </a:rPr>
              <a:t>Sped up execution 92% #wat?</a:t>
            </a:r>
          </a:p>
        </p:txBody>
      </p:sp>
    </p:spTree>
    <p:extLst>
      <p:ext uri="{BB962C8B-B14F-4D97-AF65-F5344CB8AC3E}">
        <p14:creationId xmlns:p14="http://schemas.microsoft.com/office/powerpoint/2010/main" val="196231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5841-DB52-7A2E-E0E8-BCA26654BA19}"/>
              </a:ext>
            </a:extLst>
          </p:cNvPr>
          <p:cNvSpPr>
            <a:spLocks noGrp="1"/>
          </p:cNvSpPr>
          <p:nvPr>
            <p:ph type="title"/>
          </p:nvPr>
        </p:nvSpPr>
        <p:spPr/>
        <p:txBody>
          <a:bodyPr/>
          <a:lstStyle/>
          <a:p>
            <a:r>
              <a:rPr lang="en-US" dirty="0"/>
              <a:t>Estimating parameters is a nonunique inference process</a:t>
            </a:r>
          </a:p>
        </p:txBody>
      </p:sp>
      <p:pic>
        <p:nvPicPr>
          <p:cNvPr id="4" name="Picture 4" descr="9">
            <a:extLst>
              <a:ext uri="{FF2B5EF4-FFF2-40B4-BE49-F238E27FC236}">
                <a16:creationId xmlns:a16="http://schemas.microsoft.com/office/drawing/2014/main" id="{5723874B-F04B-9FA3-3636-7AF33AA1B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53" y="1421789"/>
            <a:ext cx="7557025" cy="439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1343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Model Calibration Examples</a:t>
            </a:r>
          </a:p>
        </p:txBody>
      </p:sp>
      <p:pic>
        <p:nvPicPr>
          <p:cNvPr id="5" name="Picture 4">
            <a:extLst>
              <a:ext uri="{FF2B5EF4-FFF2-40B4-BE49-F238E27FC236}">
                <a16:creationId xmlns:a16="http://schemas.microsoft.com/office/drawing/2014/main" id="{15C9E2CE-6236-77DF-C8F0-36BB75110330}"/>
              </a:ext>
            </a:extLst>
          </p:cNvPr>
          <p:cNvPicPr>
            <a:picLocks noChangeAspect="1"/>
          </p:cNvPicPr>
          <p:nvPr/>
        </p:nvPicPr>
        <p:blipFill>
          <a:blip r:embed="rId2"/>
          <a:stretch>
            <a:fillRect/>
          </a:stretch>
        </p:blipFill>
        <p:spPr>
          <a:xfrm>
            <a:off x="54006" y="1854620"/>
            <a:ext cx="9035987" cy="3148760"/>
          </a:xfrm>
          <a:prstGeom prst="rect">
            <a:avLst/>
          </a:prstGeom>
        </p:spPr>
      </p:pic>
    </p:spTree>
    <p:extLst>
      <p:ext uri="{BB962C8B-B14F-4D97-AF65-F5344CB8AC3E}">
        <p14:creationId xmlns:p14="http://schemas.microsoft.com/office/powerpoint/2010/main" val="4154706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Risk-Based Decision Support Tool</a:t>
            </a:r>
          </a:p>
        </p:txBody>
      </p:sp>
      <p:grpSp>
        <p:nvGrpSpPr>
          <p:cNvPr id="11" name="Group 10">
            <a:extLst>
              <a:ext uri="{FF2B5EF4-FFF2-40B4-BE49-F238E27FC236}">
                <a16:creationId xmlns:a16="http://schemas.microsoft.com/office/drawing/2014/main" id="{11FE54B8-05A2-04D7-4475-43985C21E7AB}"/>
              </a:ext>
            </a:extLst>
          </p:cNvPr>
          <p:cNvGrpSpPr/>
          <p:nvPr/>
        </p:nvGrpSpPr>
        <p:grpSpPr>
          <a:xfrm>
            <a:off x="3108977" y="1827348"/>
            <a:ext cx="2952434" cy="3273373"/>
            <a:chOff x="3122172" y="1827348"/>
            <a:chExt cx="2952434" cy="3273373"/>
          </a:xfrm>
        </p:grpSpPr>
        <p:pic>
          <p:nvPicPr>
            <p:cNvPr id="6" name="Picture 5">
              <a:extLst>
                <a:ext uri="{FF2B5EF4-FFF2-40B4-BE49-F238E27FC236}">
                  <a16:creationId xmlns:a16="http://schemas.microsoft.com/office/drawing/2014/main" id="{EA54B637-28FE-593B-0C66-BECB7DF9B6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22172" y="2456666"/>
              <a:ext cx="2952434" cy="2644055"/>
            </a:xfrm>
            <a:prstGeom prst="rect">
              <a:avLst/>
            </a:prstGeom>
          </p:spPr>
        </p:pic>
        <p:sp>
          <p:nvSpPr>
            <p:cNvPr id="7" name="TextBox 6">
              <a:extLst>
                <a:ext uri="{FF2B5EF4-FFF2-40B4-BE49-F238E27FC236}">
                  <a16:creationId xmlns:a16="http://schemas.microsoft.com/office/drawing/2014/main" id="{27ED89EC-A2E2-F3C7-EF5B-B96249423115}"/>
                </a:ext>
              </a:extLst>
            </p:cNvPr>
            <p:cNvSpPr txBox="1"/>
            <p:nvPr/>
          </p:nvSpPr>
          <p:spPr>
            <a:xfrm>
              <a:off x="3715776" y="1827348"/>
              <a:ext cx="1765227"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neutral</a:t>
              </a:r>
            </a:p>
          </p:txBody>
        </p:sp>
      </p:grpSp>
      <p:grpSp>
        <p:nvGrpSpPr>
          <p:cNvPr id="12" name="Group 11">
            <a:extLst>
              <a:ext uri="{FF2B5EF4-FFF2-40B4-BE49-F238E27FC236}">
                <a16:creationId xmlns:a16="http://schemas.microsoft.com/office/drawing/2014/main" id="{1CA51AD4-C664-D6E3-9C3E-80239CBBC72C}"/>
              </a:ext>
            </a:extLst>
          </p:cNvPr>
          <p:cNvGrpSpPr/>
          <p:nvPr/>
        </p:nvGrpSpPr>
        <p:grpSpPr>
          <a:xfrm>
            <a:off x="6122388" y="1827348"/>
            <a:ext cx="2952434" cy="3273373"/>
            <a:chOff x="6122388" y="1827348"/>
            <a:chExt cx="2952434" cy="3273373"/>
          </a:xfrm>
        </p:grpSpPr>
        <p:pic>
          <p:nvPicPr>
            <p:cNvPr id="4" name="Picture 3">
              <a:extLst>
                <a:ext uri="{FF2B5EF4-FFF2-40B4-BE49-F238E27FC236}">
                  <a16:creationId xmlns:a16="http://schemas.microsoft.com/office/drawing/2014/main" id="{10C7F783-F75A-1D7D-09D4-2318E5A605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2388" y="2456666"/>
              <a:ext cx="2952434" cy="2644055"/>
            </a:xfrm>
            <a:prstGeom prst="rect">
              <a:avLst/>
            </a:prstGeom>
          </p:spPr>
        </p:pic>
        <p:sp>
          <p:nvSpPr>
            <p:cNvPr id="8" name="TextBox 7">
              <a:extLst>
                <a:ext uri="{FF2B5EF4-FFF2-40B4-BE49-F238E27FC236}">
                  <a16:creationId xmlns:a16="http://schemas.microsoft.com/office/drawing/2014/main" id="{54AEAFD2-10C1-2AFE-CA42-F85542CF28B7}"/>
                </a:ext>
              </a:extLst>
            </p:cNvPr>
            <p:cNvSpPr txBox="1"/>
            <p:nvPr/>
          </p:nvSpPr>
          <p:spPr>
            <a:xfrm>
              <a:off x="6661906" y="1827348"/>
              <a:ext cx="1873398"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tolerant</a:t>
              </a:r>
            </a:p>
          </p:txBody>
        </p:sp>
      </p:grpSp>
      <p:grpSp>
        <p:nvGrpSpPr>
          <p:cNvPr id="10" name="Group 9">
            <a:extLst>
              <a:ext uri="{FF2B5EF4-FFF2-40B4-BE49-F238E27FC236}">
                <a16:creationId xmlns:a16="http://schemas.microsoft.com/office/drawing/2014/main" id="{C85C0CE0-56BD-0523-4C87-AD1A8C45CFC3}"/>
              </a:ext>
            </a:extLst>
          </p:cNvPr>
          <p:cNvGrpSpPr/>
          <p:nvPr/>
        </p:nvGrpSpPr>
        <p:grpSpPr>
          <a:xfrm>
            <a:off x="95567" y="1827348"/>
            <a:ext cx="2952434" cy="3273373"/>
            <a:chOff x="95567" y="1827348"/>
            <a:chExt cx="2952434" cy="3273373"/>
          </a:xfrm>
        </p:grpSpPr>
        <p:pic>
          <p:nvPicPr>
            <p:cNvPr id="3" name="Picture 2">
              <a:extLst>
                <a:ext uri="{FF2B5EF4-FFF2-40B4-BE49-F238E27FC236}">
                  <a16:creationId xmlns:a16="http://schemas.microsoft.com/office/drawing/2014/main" id="{F4451D15-A517-A64A-A747-868FEB3870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567" y="2456666"/>
              <a:ext cx="2952434" cy="2644055"/>
            </a:xfrm>
            <a:prstGeom prst="rect">
              <a:avLst/>
            </a:prstGeom>
          </p:spPr>
        </p:pic>
        <p:sp>
          <p:nvSpPr>
            <p:cNvPr id="9" name="TextBox 8">
              <a:extLst>
                <a:ext uri="{FF2B5EF4-FFF2-40B4-BE49-F238E27FC236}">
                  <a16:creationId xmlns:a16="http://schemas.microsoft.com/office/drawing/2014/main" id="{276339CC-497D-5D83-D3CD-737DC864D43B}"/>
                </a:ext>
              </a:extLst>
            </p:cNvPr>
            <p:cNvSpPr txBox="1"/>
            <p:nvPr/>
          </p:nvSpPr>
          <p:spPr>
            <a:xfrm>
              <a:off x="734696" y="1827348"/>
              <a:ext cx="1674176"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averse</a:t>
              </a:r>
            </a:p>
          </p:txBody>
        </p:sp>
      </p:grpSp>
    </p:spTree>
    <p:extLst>
      <p:ext uri="{BB962C8B-B14F-4D97-AF65-F5344CB8AC3E}">
        <p14:creationId xmlns:p14="http://schemas.microsoft.com/office/powerpoint/2010/main" val="3527251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a:t>
            </a:r>
          </a:p>
        </p:txBody>
      </p:sp>
      <p:pic>
        <p:nvPicPr>
          <p:cNvPr id="7" name="Picture 1">
            <a:extLst>
              <a:ext uri="{FF2B5EF4-FFF2-40B4-BE49-F238E27FC236}">
                <a16:creationId xmlns:a16="http://schemas.microsoft.com/office/drawing/2014/main" id="{7C39F82F-9B84-4B4E-AA54-205220AAFB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96" y="1300843"/>
            <a:ext cx="4211502"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C12F8CE2-1D43-874B-9751-3E638B9493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89049" y="1300843"/>
            <a:ext cx="4683655"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65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E57150D4-157E-784D-B8A9-35DB557064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96" y="1295400"/>
            <a:ext cx="4373095"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35859F3A-358F-CE4F-A6F4-3281D141AB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4994" y="1295400"/>
            <a:ext cx="4587710"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306618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8773209E-0C08-2A48-AB3D-41E2A669F0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66" y="1295400"/>
            <a:ext cx="4562461"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
            <a:extLst>
              <a:ext uri="{FF2B5EF4-FFF2-40B4-BE49-F238E27FC236}">
                <a16:creationId xmlns:a16="http://schemas.microsoft.com/office/drawing/2014/main" id="{FFB95C5E-9E0A-C942-A33F-0C438B040E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2823" y="1295400"/>
            <a:ext cx="4533425"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3627800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1E8B8D3-8C6C-BA43-A67A-704AD353F3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472" y="1295400"/>
            <a:ext cx="4205190"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61B7871C-DED1-924B-8201-96E9F9BF77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2760" y="1295400"/>
            <a:ext cx="4395819"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265689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9B0CDB2E-AC75-BD47-9689-9C03E8DD61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86" y="1371600"/>
            <a:ext cx="4471327" cy="537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CF953A23-C070-3347-A59B-A9C66D1B1D4F}"/>
              </a:ext>
            </a:extLst>
          </p:cNvPr>
          <p:cNvPicPr>
            <a:picLocks noChangeAspect="1"/>
          </p:cNvPicPr>
          <p:nvPr/>
        </p:nvPicPr>
        <p:blipFill rotWithShape="1">
          <a:blip r:embed="rId4">
            <a:extLst>
              <a:ext uri="{28A0092B-C50C-407E-A947-70E740481C1C}">
                <a14:useLocalDpi xmlns:a14="http://schemas.microsoft.com/office/drawing/2010/main" val="0"/>
              </a:ext>
            </a:extLst>
          </a:blip>
          <a:srcRect r="1998"/>
          <a:stretch/>
        </p:blipFill>
        <p:spPr bwMode="auto">
          <a:xfrm>
            <a:off x="4426784" y="1371600"/>
            <a:ext cx="4666244" cy="5377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1808203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Concepts To Keep In Mind</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Compare multiple observation types (for example, heads, flows, concentrations)</a:t>
            </a:r>
          </a:p>
          <a:p>
            <a:r>
              <a:rPr lang="en-US" dirty="0"/>
              <a:t>Continuously re-evaluate the system conceptualization – boundary conditions, framework, etc.</a:t>
            </a:r>
          </a:p>
          <a:p>
            <a:r>
              <a:rPr lang="en-US" dirty="0"/>
              <a:t>Try to understand the sensitivity of the system to different parameters and boundaries</a:t>
            </a:r>
          </a:p>
          <a:p>
            <a:r>
              <a:rPr lang="en-US" dirty="0"/>
              <a:t>We are trying to make a simplified mathematical copy of the real world</a:t>
            </a:r>
          </a:p>
          <a:p>
            <a:endParaRPr lang="en-US" dirty="0"/>
          </a:p>
          <a:p>
            <a:endParaRPr lang="en-US" dirty="0"/>
          </a:p>
        </p:txBody>
      </p:sp>
    </p:spTree>
    <p:extLst>
      <p:ext uri="{BB962C8B-B14F-4D97-AF65-F5344CB8AC3E}">
        <p14:creationId xmlns:p14="http://schemas.microsoft.com/office/powerpoint/2010/main" val="3816288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15530728-D9A2-8042-92AD-E821A59FCDBB}"/>
              </a:ext>
            </a:extLst>
          </p:cNvPr>
          <p:cNvSpPr txBox="1">
            <a:spLocks noChangeArrowheads="1"/>
          </p:cNvSpPr>
          <p:nvPr/>
        </p:nvSpPr>
        <p:spPr bwMode="auto">
          <a:xfrm>
            <a:off x="762000" y="838200"/>
            <a:ext cx="7772400"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3600" dirty="0">
                <a:solidFill>
                  <a:srgbClr val="FFFF00"/>
                </a:solidFill>
                <a:latin typeface="+mj-lt"/>
                <a:cs typeface="+mn-cs"/>
              </a:rPr>
              <a:t>Calibration is but one part of our attempt to understand and duplicate the actual system in a numerical model.</a:t>
            </a:r>
          </a:p>
        </p:txBody>
      </p:sp>
      <p:sp>
        <p:nvSpPr>
          <p:cNvPr id="5" name="Text Box 5">
            <a:extLst>
              <a:ext uri="{FF2B5EF4-FFF2-40B4-BE49-F238E27FC236}">
                <a16:creationId xmlns:a16="http://schemas.microsoft.com/office/drawing/2014/main" id="{A9A5F4A6-7CB4-1B45-BA5C-D1F4FB350CD4}"/>
              </a:ext>
            </a:extLst>
          </p:cNvPr>
          <p:cNvSpPr txBox="1">
            <a:spLocks noChangeArrowheads="1"/>
          </p:cNvSpPr>
          <p:nvPr/>
        </p:nvSpPr>
        <p:spPr bwMode="auto">
          <a:xfrm>
            <a:off x="838200" y="3657600"/>
            <a:ext cx="7772400" cy="2000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defRPr/>
            </a:pPr>
            <a:r>
              <a:rPr lang="en-US" dirty="0">
                <a:solidFill>
                  <a:schemeClr val="bg1"/>
                </a:solidFill>
                <a:latin typeface="+mn-lt"/>
              </a:rPr>
              <a:t>WARNING:</a:t>
            </a:r>
          </a:p>
          <a:p>
            <a:pPr marL="173038" indent="-163513">
              <a:spcBef>
                <a:spcPct val="50000"/>
              </a:spcBef>
              <a:defRPr/>
            </a:pPr>
            <a:r>
              <a:rPr lang="ja-JP" altLang="en-US">
                <a:solidFill>
                  <a:schemeClr val="bg1"/>
                </a:solidFill>
                <a:latin typeface="+mn-lt"/>
              </a:rPr>
              <a:t>“</a:t>
            </a:r>
            <a:r>
              <a:rPr lang="en-US" altLang="ja-JP" dirty="0">
                <a:solidFill>
                  <a:schemeClr val="bg1"/>
                </a:solidFill>
                <a:latin typeface="+mn-lt"/>
              </a:rPr>
              <a:t>… a model involving a wrong or incomplete conceptual model can be adequately calibrated.</a:t>
            </a:r>
            <a:r>
              <a:rPr lang="ja-JP" altLang="en-US">
                <a:solidFill>
                  <a:schemeClr val="bg1"/>
                </a:solidFill>
                <a:latin typeface="+mn-lt"/>
              </a:rPr>
              <a:t>”</a:t>
            </a:r>
            <a:r>
              <a:rPr lang="en-US" altLang="ja-JP" dirty="0">
                <a:solidFill>
                  <a:schemeClr val="bg1"/>
                </a:solidFill>
                <a:latin typeface="+mn-lt"/>
              </a:rPr>
              <a:t> </a:t>
            </a:r>
            <a:endParaRPr lang="en-US" dirty="0">
              <a:solidFill>
                <a:schemeClr val="bg1"/>
              </a:solidFill>
              <a:latin typeface="+mn-lt"/>
            </a:endParaRPr>
          </a:p>
          <a:p>
            <a:pPr marL="173038" indent="-163513">
              <a:spcBef>
                <a:spcPct val="50000"/>
              </a:spcBef>
              <a:defRPr/>
            </a:pPr>
            <a:r>
              <a:rPr lang="en-US" sz="1600" dirty="0" err="1">
                <a:solidFill>
                  <a:schemeClr val="bg1"/>
                </a:solidFill>
                <a:latin typeface="Times New Roman" panose="02020603050405020304" pitchFamily="18" charset="0"/>
                <a:cs typeface="Times New Roman" panose="02020603050405020304" pitchFamily="18" charset="0"/>
              </a:rPr>
              <a:t>Bradehoeft</a:t>
            </a:r>
            <a:r>
              <a:rPr lang="en-US" sz="1600" dirty="0">
                <a:solidFill>
                  <a:schemeClr val="bg1"/>
                </a:solidFill>
                <a:latin typeface="Times New Roman" panose="02020603050405020304" pitchFamily="18" charset="0"/>
                <a:cs typeface="Times New Roman" panose="02020603050405020304" pitchFamily="18" charset="0"/>
              </a:rPr>
              <a:t>, J.D, 2003, From models to performance assessment: the conceptualization problem. Ground Water, v. 41, no. 5, 571-577, DOI: </a:t>
            </a:r>
            <a:r>
              <a:rPr lang="en-US" sz="1600" dirty="0">
                <a:solidFill>
                  <a:schemeClr val="bg1"/>
                </a:solidFill>
                <a:latin typeface="Times New Roman" panose="02020603050405020304" pitchFamily="18" charset="0"/>
                <a:cs typeface="Times New Roman" panose="02020603050405020304" pitchFamily="18" charset="0"/>
                <a:hlinkClick r:id="rId2"/>
              </a:rPr>
              <a:t>10.1111/j.1745-6584.2003.tb02395.x</a:t>
            </a:r>
            <a:r>
              <a:rPr lang="en-US" sz="16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86855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USGS Modeling Report Components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 description of the natural system.</a:t>
            </a:r>
          </a:p>
          <a:p>
            <a:r>
              <a:rPr lang="en-US" dirty="0"/>
              <a:t>A description of the numerical counterpart with the model input fully documented.</a:t>
            </a:r>
          </a:p>
          <a:p>
            <a:r>
              <a:rPr lang="en-US" dirty="0"/>
              <a:t>A convincing argument that the numerical model is a plausible representation of the natural system.</a:t>
            </a:r>
          </a:p>
          <a:p>
            <a:endParaRPr lang="en-US" dirty="0"/>
          </a:p>
          <a:p>
            <a:endParaRPr lang="en-US" dirty="0"/>
          </a:p>
        </p:txBody>
      </p:sp>
    </p:spTree>
    <p:extLst>
      <p:ext uri="{BB962C8B-B14F-4D97-AF65-F5344CB8AC3E}">
        <p14:creationId xmlns:p14="http://schemas.microsoft.com/office/powerpoint/2010/main" val="799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C78D-F1EC-6345-8528-2CD2CBB02DF0}"/>
              </a:ext>
            </a:extLst>
          </p:cNvPr>
          <p:cNvSpPr>
            <a:spLocks noGrp="1"/>
          </p:cNvSpPr>
          <p:nvPr>
            <p:ph type="title"/>
          </p:nvPr>
        </p:nvSpPr>
        <p:spPr/>
        <p:txBody>
          <a:bodyPr/>
          <a:lstStyle/>
          <a:p>
            <a:r>
              <a:rPr lang="en-US" dirty="0"/>
              <a:t>Early Model Calibration</a:t>
            </a:r>
          </a:p>
        </p:txBody>
      </p:sp>
      <p:sp>
        <p:nvSpPr>
          <p:cNvPr id="5" name="Rectangle 4">
            <a:extLst>
              <a:ext uri="{FF2B5EF4-FFF2-40B4-BE49-F238E27FC236}">
                <a16:creationId xmlns:a16="http://schemas.microsoft.com/office/drawing/2014/main" id="{F049CF69-5189-934C-A574-7935CBC796DE}"/>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4" name="Picture 2" descr="tr-slide1">
            <a:extLst>
              <a:ext uri="{FF2B5EF4-FFF2-40B4-BE49-F238E27FC236}">
                <a16:creationId xmlns:a16="http://schemas.microsoft.com/office/drawing/2014/main" id="{D3435CE3-369C-D842-B2EC-13FA0F0B4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81" y="1143002"/>
            <a:ext cx="7843838" cy="535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3829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PEST and PEST++: </a:t>
            </a:r>
            <a:r>
              <a:rPr lang="en-US" dirty="0">
                <a:hlinkClick r:id="rId2"/>
              </a:rPr>
              <a:t>http://pesthomepage.org</a:t>
            </a:r>
            <a:endParaRPr lang="en-US" dirty="0"/>
          </a:p>
          <a:p>
            <a:r>
              <a:rPr lang="en-US" dirty="0" err="1"/>
              <a:t>pyemu</a:t>
            </a:r>
            <a:r>
              <a:rPr lang="en-US" dirty="0"/>
              <a:t>: </a:t>
            </a:r>
            <a:r>
              <a:rPr lang="en-US" dirty="0">
                <a:hlinkClick r:id="rId3"/>
              </a:rPr>
              <a:t>https://github.com/pypest/pyemu</a:t>
            </a:r>
            <a:endParaRPr lang="en-US" dirty="0"/>
          </a:p>
          <a:p>
            <a:r>
              <a:rPr lang="en-US" dirty="0"/>
              <a:t>tutorial notebooks: </a:t>
            </a:r>
            <a:r>
              <a:rPr lang="en-US" dirty="0">
                <a:hlinkClick r:id="rId4"/>
              </a:rPr>
              <a:t>https://github.com/gmdsi/GMDSI_notebooks</a:t>
            </a:r>
            <a:endParaRPr lang="en-US" dirty="0"/>
          </a:p>
          <a:p>
            <a:r>
              <a:rPr lang="en-US" dirty="0"/>
              <a:t>Complete worked examples:</a:t>
            </a:r>
          </a:p>
          <a:p>
            <a:pPr lvl="1"/>
            <a:r>
              <a:rPr lang="en-US" dirty="0" err="1"/>
              <a:t>Neversink</a:t>
            </a:r>
            <a:r>
              <a:rPr lang="en-US" dirty="0"/>
              <a:t> </a:t>
            </a:r>
            <a:r>
              <a:rPr lang="en-US" dirty="0">
                <a:hlinkClick r:id="rId5"/>
              </a:rPr>
              <a:t>https://github.com/DOI-USGS/neversink_workflow</a:t>
            </a:r>
            <a:endParaRPr lang="en-US" dirty="0"/>
          </a:p>
          <a:p>
            <a:pPr lvl="2"/>
            <a:r>
              <a:rPr lang="en-US" dirty="0">
                <a:hlinkClick r:id="rId6"/>
              </a:rPr>
              <a:t>https://doi.org/10.3133/sir20215112</a:t>
            </a:r>
            <a:endParaRPr lang="en-US" dirty="0"/>
          </a:p>
          <a:p>
            <a:pPr lvl="2"/>
            <a:r>
              <a:rPr lang="en-US" dirty="0">
                <a:hlinkClick r:id="rId7"/>
              </a:rPr>
              <a:t>https://ngwa.onlinelibrary.wiley.com/doi/abs/10.1111/gwat.13129</a:t>
            </a:r>
            <a:endParaRPr lang="en-US" dirty="0"/>
          </a:p>
          <a:p>
            <a:pPr lvl="1"/>
            <a:r>
              <a:rPr lang="en-US" dirty="0"/>
              <a:t>Edwards aquifer: </a:t>
            </a:r>
            <a:r>
              <a:rPr lang="en-US" dirty="0">
                <a:hlinkClick r:id="rId8"/>
              </a:rPr>
              <a:t>https://doi.org/10.5066/P9AUZMI7</a:t>
            </a:r>
            <a:endParaRPr lang="en-US" dirty="0"/>
          </a:p>
          <a:p>
            <a:pPr lvl="1"/>
            <a:endParaRPr lang="en-US" dirty="0"/>
          </a:p>
          <a:p>
            <a:endParaRPr lang="en-US" dirty="0"/>
          </a:p>
        </p:txBody>
      </p:sp>
    </p:spTree>
    <p:extLst>
      <p:ext uri="{BB962C8B-B14F-4D97-AF65-F5344CB8AC3E}">
        <p14:creationId xmlns:p14="http://schemas.microsoft.com/office/powerpoint/2010/main" val="1049345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012E-1C4A-CC40-973A-66ED0966FFDA}"/>
              </a:ext>
            </a:extLst>
          </p:cNvPr>
          <p:cNvSpPr>
            <a:spLocks noGrp="1"/>
          </p:cNvSpPr>
          <p:nvPr>
            <p:ph type="title"/>
          </p:nvPr>
        </p:nvSpPr>
        <p:spPr/>
        <p:txBody>
          <a:bodyPr/>
          <a:lstStyle/>
          <a:p>
            <a:r>
              <a:rPr lang="en-US" dirty="0"/>
              <a:t>Model Calibration Concept</a:t>
            </a:r>
          </a:p>
        </p:txBody>
      </p:sp>
      <p:grpSp>
        <p:nvGrpSpPr>
          <p:cNvPr id="17" name="Group 16">
            <a:extLst>
              <a:ext uri="{FF2B5EF4-FFF2-40B4-BE49-F238E27FC236}">
                <a16:creationId xmlns:a16="http://schemas.microsoft.com/office/drawing/2014/main" id="{1A05EF5E-0E70-9348-9ABB-1A857782CDDC}"/>
              </a:ext>
            </a:extLst>
          </p:cNvPr>
          <p:cNvGrpSpPr/>
          <p:nvPr/>
        </p:nvGrpSpPr>
        <p:grpSpPr>
          <a:xfrm>
            <a:off x="1600200" y="2249488"/>
            <a:ext cx="6311900" cy="2779931"/>
            <a:chOff x="1600200" y="2249488"/>
            <a:chExt cx="6311900" cy="2779931"/>
          </a:xfrm>
        </p:grpSpPr>
        <p:sp>
          <p:nvSpPr>
            <p:cNvPr id="4" name="Rectangle 2">
              <a:extLst>
                <a:ext uri="{FF2B5EF4-FFF2-40B4-BE49-F238E27FC236}">
                  <a16:creationId xmlns:a16="http://schemas.microsoft.com/office/drawing/2014/main" id="{D518DCAA-9988-CA46-8430-6C6780D1FBA4}"/>
                </a:ext>
              </a:extLst>
            </p:cNvPr>
            <p:cNvSpPr>
              <a:spLocks noChangeArrowheads="1"/>
            </p:cNvSpPr>
            <p:nvPr/>
          </p:nvSpPr>
          <p:spPr bwMode="auto">
            <a:xfrm>
              <a:off x="3124200" y="2249488"/>
              <a:ext cx="2819400" cy="1219200"/>
            </a:xfrm>
            <a:prstGeom prst="rect">
              <a:avLst/>
            </a:prstGeom>
            <a:noFill/>
            <a:ln w="38100">
              <a:solidFill>
                <a:schemeClr val="bg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5" name="Text Box 3">
              <a:extLst>
                <a:ext uri="{FF2B5EF4-FFF2-40B4-BE49-F238E27FC236}">
                  <a16:creationId xmlns:a16="http://schemas.microsoft.com/office/drawing/2014/main" id="{8613338B-C35D-3B4F-964E-3ACC3BB0BDA6}"/>
                </a:ext>
              </a:extLst>
            </p:cNvPr>
            <p:cNvSpPr txBox="1">
              <a:spLocks noChangeArrowheads="1"/>
            </p:cNvSpPr>
            <p:nvPr/>
          </p:nvSpPr>
          <p:spPr bwMode="auto">
            <a:xfrm>
              <a:off x="3840163" y="2630488"/>
              <a:ext cx="13874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SYSTEM</a:t>
              </a:r>
            </a:p>
          </p:txBody>
        </p:sp>
        <p:sp>
          <p:nvSpPr>
            <p:cNvPr id="6" name="Line 4">
              <a:extLst>
                <a:ext uri="{FF2B5EF4-FFF2-40B4-BE49-F238E27FC236}">
                  <a16:creationId xmlns:a16="http://schemas.microsoft.com/office/drawing/2014/main" id="{E65C9885-34F2-9842-9B22-B54022F83659}"/>
                </a:ext>
              </a:extLst>
            </p:cNvPr>
            <p:cNvSpPr>
              <a:spLocks noChangeShapeType="1"/>
            </p:cNvSpPr>
            <p:nvPr/>
          </p:nvSpPr>
          <p:spPr bwMode="auto">
            <a:xfrm flipH="1">
              <a:off x="1676400" y="2897188"/>
              <a:ext cx="1447800" cy="0"/>
            </a:xfrm>
            <a:prstGeom prst="line">
              <a:avLst/>
            </a:prstGeom>
            <a:noFill/>
            <a:ln w="38100">
              <a:solidFill>
                <a:schemeClr val="bg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7" name="Line 5">
              <a:extLst>
                <a:ext uri="{FF2B5EF4-FFF2-40B4-BE49-F238E27FC236}">
                  <a16:creationId xmlns:a16="http://schemas.microsoft.com/office/drawing/2014/main" id="{F27BC8BB-77A6-DD48-B4EB-2E8DB7EEAFAB}"/>
                </a:ext>
              </a:extLst>
            </p:cNvPr>
            <p:cNvSpPr>
              <a:spLocks noChangeShapeType="1"/>
            </p:cNvSpPr>
            <p:nvPr/>
          </p:nvSpPr>
          <p:spPr bwMode="auto">
            <a:xfrm flipH="1">
              <a:off x="5943600" y="2897188"/>
              <a:ext cx="1447800" cy="0"/>
            </a:xfrm>
            <a:prstGeom prst="line">
              <a:avLst/>
            </a:prstGeom>
            <a:noFill/>
            <a:ln w="38100">
              <a:solidFill>
                <a:schemeClr val="bg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 name="Text Box 6">
              <a:extLst>
                <a:ext uri="{FF2B5EF4-FFF2-40B4-BE49-F238E27FC236}">
                  <a16:creationId xmlns:a16="http://schemas.microsoft.com/office/drawing/2014/main" id="{F6822B99-7355-BA4A-8EAC-CB2B8C54A968}"/>
                </a:ext>
              </a:extLst>
            </p:cNvPr>
            <p:cNvSpPr txBox="1">
              <a:spLocks noChangeArrowheads="1"/>
            </p:cNvSpPr>
            <p:nvPr/>
          </p:nvSpPr>
          <p:spPr bwMode="auto">
            <a:xfrm>
              <a:off x="1692275" y="2266950"/>
              <a:ext cx="10826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INPUT</a:t>
              </a:r>
            </a:p>
          </p:txBody>
        </p:sp>
        <p:sp>
          <p:nvSpPr>
            <p:cNvPr id="9" name="Text Box 7">
              <a:extLst>
                <a:ext uri="{FF2B5EF4-FFF2-40B4-BE49-F238E27FC236}">
                  <a16:creationId xmlns:a16="http://schemas.microsoft.com/office/drawing/2014/main" id="{145E58CA-3798-3444-96A0-BB90F64694E7}"/>
                </a:ext>
              </a:extLst>
            </p:cNvPr>
            <p:cNvSpPr txBox="1">
              <a:spLocks noChangeArrowheads="1"/>
            </p:cNvSpPr>
            <p:nvPr/>
          </p:nvSpPr>
          <p:spPr bwMode="auto">
            <a:xfrm>
              <a:off x="1600200" y="3108325"/>
              <a:ext cx="12684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dirty="0">
                  <a:solidFill>
                    <a:schemeClr val="bg1"/>
                  </a:solidFill>
                  <a:latin typeface="Times New Roman" charset="0"/>
                  <a:cs typeface="+mn-cs"/>
                </a:rPr>
                <a:t>STRESS</a:t>
              </a:r>
            </a:p>
          </p:txBody>
        </p:sp>
        <p:sp>
          <p:nvSpPr>
            <p:cNvPr id="10" name="Text Box 8">
              <a:extLst>
                <a:ext uri="{FF2B5EF4-FFF2-40B4-BE49-F238E27FC236}">
                  <a16:creationId xmlns:a16="http://schemas.microsoft.com/office/drawing/2014/main" id="{AF5392BA-03DA-4C44-9F3E-2F1FAF464C8A}"/>
                </a:ext>
              </a:extLst>
            </p:cNvPr>
            <p:cNvSpPr txBox="1">
              <a:spLocks noChangeArrowheads="1"/>
            </p:cNvSpPr>
            <p:nvPr/>
          </p:nvSpPr>
          <p:spPr bwMode="auto">
            <a:xfrm>
              <a:off x="6362700" y="2266950"/>
              <a:ext cx="13874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OUTPUT</a:t>
              </a:r>
            </a:p>
          </p:txBody>
        </p:sp>
        <p:sp>
          <p:nvSpPr>
            <p:cNvPr id="11" name="Text Box 9">
              <a:extLst>
                <a:ext uri="{FF2B5EF4-FFF2-40B4-BE49-F238E27FC236}">
                  <a16:creationId xmlns:a16="http://schemas.microsoft.com/office/drawing/2014/main" id="{AF950F7A-5D14-D84B-87B6-15154E358401}"/>
                </a:ext>
              </a:extLst>
            </p:cNvPr>
            <p:cNvSpPr txBox="1">
              <a:spLocks noChangeArrowheads="1"/>
            </p:cNvSpPr>
            <p:nvPr/>
          </p:nvSpPr>
          <p:spPr bwMode="auto">
            <a:xfrm>
              <a:off x="6202363" y="3108325"/>
              <a:ext cx="170973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RESPONSE</a:t>
              </a:r>
            </a:p>
          </p:txBody>
        </p:sp>
        <p:sp>
          <p:nvSpPr>
            <p:cNvPr id="12" name="Text Box 7">
              <a:extLst>
                <a:ext uri="{FF2B5EF4-FFF2-40B4-BE49-F238E27FC236}">
                  <a16:creationId xmlns:a16="http://schemas.microsoft.com/office/drawing/2014/main" id="{F70A5F9F-293D-1643-A818-16ACB52D4A82}"/>
                </a:ext>
              </a:extLst>
            </p:cNvPr>
            <p:cNvSpPr txBox="1">
              <a:spLocks noChangeArrowheads="1"/>
            </p:cNvSpPr>
            <p:nvPr/>
          </p:nvSpPr>
          <p:spPr bwMode="auto">
            <a:xfrm>
              <a:off x="2001073" y="4383088"/>
              <a:ext cx="46666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b</a:t>
              </a:r>
            </a:p>
          </p:txBody>
        </p:sp>
        <p:sp>
          <p:nvSpPr>
            <p:cNvPr id="13" name="Text Box 7">
              <a:extLst>
                <a:ext uri="{FF2B5EF4-FFF2-40B4-BE49-F238E27FC236}">
                  <a16:creationId xmlns:a16="http://schemas.microsoft.com/office/drawing/2014/main" id="{5DAEAF5C-453C-994E-A3D2-F7B19BFABDAE}"/>
                </a:ext>
              </a:extLst>
            </p:cNvPr>
            <p:cNvSpPr txBox="1">
              <a:spLocks noChangeArrowheads="1"/>
            </p:cNvSpPr>
            <p:nvPr/>
          </p:nvSpPr>
          <p:spPr bwMode="auto">
            <a:xfrm>
              <a:off x="4338367" y="4383088"/>
              <a:ext cx="51806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A</a:t>
              </a:r>
              <a:endParaRPr lang="en-US" sz="3600" dirty="0">
                <a:solidFill>
                  <a:schemeClr val="bg1"/>
                </a:solidFill>
                <a:latin typeface="Arial"/>
                <a:cs typeface="Arial"/>
              </a:endParaRPr>
            </a:p>
          </p:txBody>
        </p:sp>
        <p:sp>
          <p:nvSpPr>
            <p:cNvPr id="14" name="Text Box 7">
              <a:extLst>
                <a:ext uri="{FF2B5EF4-FFF2-40B4-BE49-F238E27FC236}">
                  <a16:creationId xmlns:a16="http://schemas.microsoft.com/office/drawing/2014/main" id="{4949791C-42B2-1C47-AA33-66A577246E11}"/>
                </a:ext>
              </a:extLst>
            </p:cNvPr>
            <p:cNvSpPr txBox="1">
              <a:spLocks noChangeArrowheads="1"/>
            </p:cNvSpPr>
            <p:nvPr/>
          </p:nvSpPr>
          <p:spPr bwMode="auto">
            <a:xfrm>
              <a:off x="6730158" y="4383088"/>
              <a:ext cx="44142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x</a:t>
              </a:r>
              <a:endParaRPr lang="en-US" sz="3600" dirty="0">
                <a:solidFill>
                  <a:schemeClr val="bg1"/>
                </a:solidFill>
                <a:latin typeface="Arial"/>
                <a:cs typeface="Arial"/>
              </a:endParaRPr>
            </a:p>
          </p:txBody>
        </p:sp>
        <p:sp>
          <p:nvSpPr>
            <p:cNvPr id="15" name="Text Box 7">
              <a:extLst>
                <a:ext uri="{FF2B5EF4-FFF2-40B4-BE49-F238E27FC236}">
                  <a16:creationId xmlns:a16="http://schemas.microsoft.com/office/drawing/2014/main" id="{F43A9DCC-EFCE-7943-BE9D-BBC2D71E0ADA}"/>
                </a:ext>
              </a:extLst>
            </p:cNvPr>
            <p:cNvSpPr txBox="1">
              <a:spLocks noChangeArrowheads="1"/>
            </p:cNvSpPr>
            <p:nvPr/>
          </p:nvSpPr>
          <p:spPr bwMode="auto">
            <a:xfrm>
              <a:off x="3179763" y="4383088"/>
              <a:ext cx="444500"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dirty="0">
                  <a:solidFill>
                    <a:schemeClr val="bg1"/>
                  </a:solidFill>
                  <a:latin typeface="Times New Roman" charset="0"/>
                  <a:cs typeface="+mn-cs"/>
                </a:rPr>
                <a:t>×</a:t>
              </a:r>
            </a:p>
          </p:txBody>
        </p:sp>
        <p:sp>
          <p:nvSpPr>
            <p:cNvPr id="16" name="Text Box 7">
              <a:extLst>
                <a:ext uri="{FF2B5EF4-FFF2-40B4-BE49-F238E27FC236}">
                  <a16:creationId xmlns:a16="http://schemas.microsoft.com/office/drawing/2014/main" id="{780328A4-29B4-0041-B36E-ACFC72BF9BB2}"/>
                </a:ext>
              </a:extLst>
            </p:cNvPr>
            <p:cNvSpPr txBox="1">
              <a:spLocks noChangeArrowheads="1"/>
            </p:cNvSpPr>
            <p:nvPr/>
          </p:nvSpPr>
          <p:spPr bwMode="auto">
            <a:xfrm>
              <a:off x="5557838" y="4383088"/>
              <a:ext cx="677862"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dirty="0">
                  <a:solidFill>
                    <a:schemeClr val="bg1"/>
                  </a:solidFill>
                  <a:latin typeface="Wingdings"/>
                  <a:ea typeface="Wingdings"/>
                  <a:cs typeface="Wingdings"/>
                  <a:sym typeface="Wingdings"/>
                </a:rPr>
                <a:t></a:t>
              </a:r>
              <a:endParaRPr lang="en-US" sz="3600" dirty="0">
                <a:solidFill>
                  <a:schemeClr val="bg1"/>
                </a:solidFill>
                <a:latin typeface="Times New Roman" charset="0"/>
                <a:cs typeface="+mn-cs"/>
              </a:endParaRPr>
            </a:p>
          </p:txBody>
        </p:sp>
      </p:grpSp>
    </p:spTree>
    <p:extLst>
      <p:ext uri="{BB962C8B-B14F-4D97-AF65-F5344CB8AC3E}">
        <p14:creationId xmlns:p14="http://schemas.microsoft.com/office/powerpoint/2010/main" val="368329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012E-1C4A-CC40-973A-66ED0966FFDA}"/>
              </a:ext>
            </a:extLst>
          </p:cNvPr>
          <p:cNvSpPr>
            <a:spLocks noGrp="1"/>
          </p:cNvSpPr>
          <p:nvPr>
            <p:ph type="title"/>
          </p:nvPr>
        </p:nvSpPr>
        <p:spPr/>
        <p:txBody>
          <a:bodyPr/>
          <a:lstStyle/>
          <a:p>
            <a:r>
              <a:rPr lang="en-US" dirty="0"/>
              <a:t>Model Calibration Concept</a:t>
            </a:r>
          </a:p>
        </p:txBody>
      </p:sp>
      <p:pic>
        <p:nvPicPr>
          <p:cNvPr id="18" name="Picture 4" descr="gw_surf_01">
            <a:extLst>
              <a:ext uri="{FF2B5EF4-FFF2-40B4-BE49-F238E27FC236}">
                <a16:creationId xmlns:a16="http://schemas.microsoft.com/office/drawing/2014/main" id="{6A7F7BDD-638A-CB45-87F3-AA7712F63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301" t="16707" r="7867" b="14539"/>
          <a:stretch>
            <a:fillRect/>
          </a:stretch>
        </p:blipFill>
        <p:spPr bwMode="auto">
          <a:xfrm>
            <a:off x="1998588" y="1099452"/>
            <a:ext cx="5146823"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 Box 5">
            <a:extLst>
              <a:ext uri="{FF2B5EF4-FFF2-40B4-BE49-F238E27FC236}">
                <a16:creationId xmlns:a16="http://schemas.microsoft.com/office/drawing/2014/main" id="{C0752794-C4B9-A641-BDC3-96300015182B}"/>
              </a:ext>
            </a:extLst>
          </p:cNvPr>
          <p:cNvSpPr txBox="1">
            <a:spLocks noChangeArrowheads="1"/>
          </p:cNvSpPr>
          <p:nvPr/>
        </p:nvSpPr>
        <p:spPr bwMode="auto">
          <a:xfrm>
            <a:off x="4097411" y="6553192"/>
            <a:ext cx="3048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latin typeface="Times New Roman" panose="02020603050405020304" pitchFamily="18" charset="0"/>
                <a:cs typeface="Times New Roman" panose="02020603050405020304" pitchFamily="18" charset="0"/>
              </a:rPr>
              <a:t>By K.J. Halford, 1991</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186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Types of Observations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Heads and head differences</a:t>
            </a:r>
          </a:p>
          <a:p>
            <a:r>
              <a:rPr lang="en-US" dirty="0"/>
              <a:t>Flows and seepage runs</a:t>
            </a:r>
          </a:p>
          <a:p>
            <a:r>
              <a:rPr lang="en-US" dirty="0"/>
              <a:t>Groundwater age</a:t>
            </a:r>
          </a:p>
          <a:p>
            <a:r>
              <a:rPr lang="en-US" dirty="0"/>
              <a:t>Concentration</a:t>
            </a:r>
          </a:p>
          <a:p>
            <a:r>
              <a:rPr lang="en-US" dirty="0"/>
              <a:t>Temperature</a:t>
            </a:r>
          </a:p>
          <a:p>
            <a:r>
              <a:rPr lang="en-US" dirty="0" err="1"/>
              <a:t>Pathlines</a:t>
            </a:r>
            <a:endParaRPr lang="en-US" dirty="0"/>
          </a:p>
          <a:p>
            <a:r>
              <a:rPr lang="en-US" dirty="0"/>
              <a:t>Others</a:t>
            </a:r>
          </a:p>
        </p:txBody>
      </p:sp>
    </p:spTree>
    <p:extLst>
      <p:ext uri="{BB962C8B-B14F-4D97-AF65-F5344CB8AC3E}">
        <p14:creationId xmlns:p14="http://schemas.microsoft.com/office/powerpoint/2010/main" val="2416130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Residuals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Difference between a simulated value and its observed counterpart</a:t>
            </a:r>
          </a:p>
          <a:p>
            <a:endParaRPr lang="en-US" dirty="0"/>
          </a:p>
          <a:p>
            <a:r>
              <a:rPr lang="en-US" dirty="0"/>
              <a:t>For transient models, there may be many different measurements at the same location</a:t>
            </a:r>
          </a:p>
        </p:txBody>
      </p:sp>
      <p:pic>
        <p:nvPicPr>
          <p:cNvPr id="4" name="Picture 3">
            <a:extLst>
              <a:ext uri="{FF2B5EF4-FFF2-40B4-BE49-F238E27FC236}">
                <a16:creationId xmlns:a16="http://schemas.microsoft.com/office/drawing/2014/main" id="{970A9BFF-9FF3-8947-967F-BF06F71A1FCE}"/>
              </a:ext>
            </a:extLst>
          </p:cNvPr>
          <p:cNvPicPr>
            <a:picLocks noChangeAspect="1"/>
          </p:cNvPicPr>
          <p:nvPr/>
        </p:nvPicPr>
        <p:blipFill>
          <a:blip r:embed="rId2"/>
          <a:stretch>
            <a:fillRect/>
          </a:stretch>
        </p:blipFill>
        <p:spPr>
          <a:xfrm>
            <a:off x="2565400" y="2461987"/>
            <a:ext cx="4013200" cy="279400"/>
          </a:xfrm>
          <a:prstGeom prst="rect">
            <a:avLst/>
          </a:prstGeom>
        </p:spPr>
      </p:pic>
      <p:pic>
        <p:nvPicPr>
          <p:cNvPr id="5" name="Picture 2" descr="Picture">
            <a:extLst>
              <a:ext uri="{FF2B5EF4-FFF2-40B4-BE49-F238E27FC236}">
                <a16:creationId xmlns:a16="http://schemas.microsoft.com/office/drawing/2014/main" id="{3B152360-D39D-704E-8EE3-4B3BE3F04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876" y="3816488"/>
            <a:ext cx="4170249" cy="2889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0211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Measures Of Goodness Of Fit</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Weighted residuals (sum of squared errors)</a:t>
            </a:r>
          </a:p>
          <a:p>
            <a:r>
              <a:rPr lang="en-US" dirty="0"/>
              <a:t>Mean error (ME)</a:t>
            </a:r>
          </a:p>
          <a:p>
            <a:r>
              <a:rPr lang="en-US" dirty="0"/>
              <a:t>Mean absolute error (MAE)</a:t>
            </a:r>
          </a:p>
          <a:p>
            <a:r>
              <a:rPr lang="en-US" dirty="0"/>
              <a:t>Root mean squared (RMS) error</a:t>
            </a:r>
          </a:p>
          <a:p>
            <a:r>
              <a:rPr lang="en-US" dirty="0"/>
              <a:t>Nash-Sutcliff model efficiency (NS)</a:t>
            </a:r>
          </a:p>
          <a:p>
            <a:r>
              <a:rPr lang="en-US" dirty="0"/>
              <a:t>The distribution of residuals</a:t>
            </a:r>
          </a:p>
          <a:p>
            <a:r>
              <a:rPr lang="en-US" dirty="0"/>
              <a:t>Qualitative comparison of the observed and simulated contoured head surface</a:t>
            </a:r>
          </a:p>
        </p:txBody>
      </p:sp>
    </p:spTree>
    <p:extLst>
      <p:ext uri="{BB962C8B-B14F-4D97-AF65-F5344CB8AC3E}">
        <p14:creationId xmlns:p14="http://schemas.microsoft.com/office/powerpoint/2010/main" val="4284895689"/>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11257</TotalTime>
  <Pages>4</Pages>
  <Words>761</Words>
  <Application>Microsoft Macintosh PowerPoint</Application>
  <PresentationFormat>On-screen Show (4:3)</PresentationFormat>
  <Paragraphs>156</Paragraphs>
  <Slides>40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Segoe UI</vt:lpstr>
      <vt:lpstr>Times</vt:lpstr>
      <vt:lpstr>Times New Roman</vt:lpstr>
      <vt:lpstr>Univers 57 Condensed</vt:lpstr>
      <vt:lpstr>Wingdings</vt:lpstr>
      <vt:lpstr>dark-blue-template</vt:lpstr>
      <vt:lpstr>PowerPoint Presentation</vt:lpstr>
      <vt:lpstr>Model Calibration Process</vt:lpstr>
      <vt:lpstr>Estimating parameters is a nonunique inference process</vt:lpstr>
      <vt:lpstr>Early Model Calibration</vt:lpstr>
      <vt:lpstr>Model Calibration Concept</vt:lpstr>
      <vt:lpstr>Model Calibration Concept</vt:lpstr>
      <vt:lpstr>Types of Observations</vt:lpstr>
      <vt:lpstr>Residuals</vt:lpstr>
      <vt:lpstr>Measures Of Goodness Of Fit</vt:lpstr>
      <vt:lpstr>ME and MAE</vt:lpstr>
      <vt:lpstr>RMS and NSE</vt:lpstr>
      <vt:lpstr>Residuals</vt:lpstr>
      <vt:lpstr>Residuals</vt:lpstr>
      <vt:lpstr>Qualitative Contour Comparison</vt:lpstr>
      <vt:lpstr>Model Parameterization</vt:lpstr>
      <vt:lpstr>Zone Parameterization</vt:lpstr>
      <vt:lpstr>Pilot Point Parameterization</vt:lpstr>
      <vt:lpstr>Multi-Scale Parameterization</vt:lpstr>
      <vt:lpstr>Parameter Estimation Approaches</vt:lpstr>
      <vt:lpstr>Trial and Error</vt:lpstr>
      <vt:lpstr>“Automated” Parameter Estimation</vt:lpstr>
      <vt:lpstr>Automated Parameter Estimation</vt:lpstr>
      <vt:lpstr>Automated Parameter Estimation</vt:lpstr>
      <vt:lpstr>Automated Parameter Estimation</vt:lpstr>
      <vt:lpstr>Automated Parameter Estimation</vt:lpstr>
      <vt:lpstr>Automated Parameter Estimation</vt:lpstr>
      <vt:lpstr>Parameter Estimation Examples</vt:lpstr>
      <vt:lpstr>Parameter Estimation Examples</vt:lpstr>
      <vt:lpstr>Model Calibration Examples</vt:lpstr>
      <vt:lpstr>Model Calibration Examples</vt:lpstr>
      <vt:lpstr>Risk-Based Decision Support Tool</vt:lpstr>
      <vt:lpstr>Model Calibration Examples</vt:lpstr>
      <vt:lpstr>Model Calibration Examples – cont.</vt:lpstr>
      <vt:lpstr>Model Calibration Examples – cont.</vt:lpstr>
      <vt:lpstr>Model Calibration Examples – cont.</vt:lpstr>
      <vt:lpstr>Model Calibration Examples – cont.</vt:lpstr>
      <vt:lpstr>Concepts To Keep In Mind</vt:lpstr>
      <vt:lpstr>PowerPoint Presentation</vt:lpstr>
      <vt:lpstr>USGS Modeling Report Components</vt:lpstr>
      <vt:lpstr>Some resources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304</cp:revision>
  <cp:lastPrinted>2014-05-20T14:47:17Z</cp:lastPrinted>
  <dcterms:created xsi:type="dcterms:W3CDTF">2009-08-04T14:01:06Z</dcterms:created>
  <dcterms:modified xsi:type="dcterms:W3CDTF">2023-01-08T19:32:53Z</dcterms:modified>
</cp:coreProperties>
</file>